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304" r:id="rId3"/>
    <p:sldId id="257" r:id="rId4"/>
    <p:sldId id="262" r:id="rId5"/>
    <p:sldId id="263" r:id="rId6"/>
    <p:sldId id="307" r:id="rId7"/>
    <p:sldId id="264" r:id="rId8"/>
    <p:sldId id="270" r:id="rId9"/>
    <p:sldId id="271" r:id="rId10"/>
    <p:sldId id="272" r:id="rId11"/>
    <p:sldId id="268" r:id="rId12"/>
    <p:sldId id="309" r:id="rId13"/>
    <p:sldId id="260" r:id="rId14"/>
    <p:sldId id="310" r:id="rId15"/>
    <p:sldId id="311" r:id="rId16"/>
    <p:sldId id="313" r:id="rId17"/>
    <p:sldId id="314" r:id="rId18"/>
    <p:sldId id="333" r:id="rId19"/>
    <p:sldId id="323" r:id="rId20"/>
    <p:sldId id="324" r:id="rId21"/>
    <p:sldId id="325" r:id="rId22"/>
    <p:sldId id="317" r:id="rId23"/>
    <p:sldId id="332" r:id="rId24"/>
    <p:sldId id="318" r:id="rId25"/>
    <p:sldId id="319" r:id="rId26"/>
    <p:sldId id="274" r:id="rId27"/>
    <p:sldId id="303" r:id="rId28"/>
    <p:sldId id="335" r:id="rId29"/>
    <p:sldId id="278" r:id="rId30"/>
    <p:sldId id="280" r:id="rId31"/>
    <p:sldId id="327" r:id="rId32"/>
    <p:sldId id="281" r:id="rId33"/>
    <p:sldId id="282" r:id="rId34"/>
    <p:sldId id="328" r:id="rId35"/>
    <p:sldId id="329" r:id="rId36"/>
    <p:sldId id="330" r:id="rId37"/>
    <p:sldId id="276" r:id="rId38"/>
    <p:sldId id="287" r:id="rId39"/>
    <p:sldId id="284" r:id="rId40"/>
    <p:sldId id="285" r:id="rId41"/>
    <p:sldId id="261" r:id="rId42"/>
    <p:sldId id="291" r:id="rId43"/>
    <p:sldId id="305" r:id="rId44"/>
    <p:sldId id="288" r:id="rId45"/>
    <p:sldId id="258" r:id="rId46"/>
    <p:sldId id="294" r:id="rId47"/>
    <p:sldId id="295" r:id="rId48"/>
    <p:sldId id="296" r:id="rId49"/>
    <p:sldId id="297" r:id="rId50"/>
    <p:sldId id="334" r:id="rId51"/>
    <p:sldId id="308" r:id="rId52"/>
    <p:sldId id="302" r:id="rId5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5AFA98-E416-47DA-BA91-846DD75F8AD6}">
          <p14:sldIdLst>
            <p14:sldId id="256"/>
          </p14:sldIdLst>
        </p14:section>
        <p14:section name="Sec 1: The 1st President" id="{08B9B9D1-FB99-4837-98AB-A4B7EDBA417F}">
          <p14:sldIdLst>
            <p14:sldId id="304"/>
            <p14:sldId id="257"/>
            <p14:sldId id="262"/>
            <p14:sldId id="263"/>
            <p14:sldId id="307"/>
            <p14:sldId id="264"/>
            <p14:sldId id="270"/>
            <p14:sldId id="271"/>
            <p14:sldId id="272"/>
            <p14:sldId id="268"/>
          </p14:sldIdLst>
        </p14:section>
        <p14:section name="Sec2: Hamilton" id="{76ABA527-2E16-4D94-9DA1-CDBE575B8450}">
          <p14:sldIdLst>
            <p14:sldId id="309"/>
            <p14:sldId id="260"/>
            <p14:sldId id="310"/>
            <p14:sldId id="311"/>
            <p14:sldId id="313"/>
            <p14:sldId id="314"/>
            <p14:sldId id="333"/>
            <p14:sldId id="323"/>
            <p14:sldId id="324"/>
            <p14:sldId id="325"/>
            <p14:sldId id="317"/>
            <p14:sldId id="332"/>
            <p14:sldId id="318"/>
            <p14:sldId id="319"/>
            <p14:sldId id="274"/>
          </p14:sldIdLst>
        </p14:section>
        <p14:section name="Sec3: Early Challenges" id="{07E4B946-70B2-45C3-99A4-821B24995CE8}">
          <p14:sldIdLst>
            <p14:sldId id="303"/>
            <p14:sldId id="335"/>
            <p14:sldId id="278"/>
            <p14:sldId id="280"/>
            <p14:sldId id="327"/>
            <p14:sldId id="281"/>
            <p14:sldId id="282"/>
            <p14:sldId id="328"/>
            <p14:sldId id="329"/>
            <p14:sldId id="330"/>
            <p14:sldId id="276"/>
            <p14:sldId id="287"/>
            <p14:sldId id="284"/>
          </p14:sldIdLst>
        </p14:section>
        <p14:section name="Sec 4: John Adams" id="{3EB63CD3-ADFF-4C4C-B2BA-2E9F0A848E70}">
          <p14:sldIdLst>
            <p14:sldId id="285"/>
            <p14:sldId id="261"/>
            <p14:sldId id="291"/>
            <p14:sldId id="305"/>
            <p14:sldId id="288"/>
            <p14:sldId id="258"/>
            <p14:sldId id="294"/>
            <p14:sldId id="295"/>
            <p14:sldId id="296"/>
            <p14:sldId id="297"/>
            <p14:sldId id="334"/>
            <p14:sldId id="308"/>
            <p14:sldId id="30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0066CC"/>
    <a:srgbClr val="F34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92" autoAdjust="0"/>
    <p:restoredTop sz="72552" autoAdjust="0"/>
  </p:normalViewPr>
  <p:slideViewPr>
    <p:cSldViewPr>
      <p:cViewPr varScale="1">
        <p:scale>
          <a:sx n="68" d="100"/>
          <a:sy n="68" d="100"/>
        </p:scale>
        <p:origin x="-144"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109" d="100"/>
          <a:sy n="109" d="100"/>
        </p:scale>
        <p:origin x="-642" y="125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2" tIns="46586" rIns="93172" bIns="46586" rtlCol="0"/>
          <a:lstStyle>
            <a:lvl1pPr algn="r">
              <a:defRPr sz="1300"/>
            </a:lvl1pPr>
          </a:lstStyle>
          <a:p>
            <a:fld id="{9ECBF4DC-88C0-47ED-82CB-06B24E784836}" type="datetimeFigureOut">
              <a:rPr lang="en-US" smtClean="0"/>
              <a:pPr/>
              <a:t>12/1/2015</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2" tIns="46586" rIns="93172" bIns="46586" rtlCol="0" anchor="b"/>
          <a:lstStyle>
            <a:lvl1pPr algn="r">
              <a:defRPr sz="1300"/>
            </a:lvl1pPr>
          </a:lstStyle>
          <a:p>
            <a:fld id="{88E8AD02-7811-415A-B012-FC7233662F1B}" type="slidenum">
              <a:rPr lang="en-US" smtClean="0"/>
              <a:pPr/>
              <a:t>‹#›</a:t>
            </a:fld>
            <a:endParaRPr lang="en-US"/>
          </a:p>
        </p:txBody>
      </p:sp>
    </p:spTree>
    <p:extLst>
      <p:ext uri="{BB962C8B-B14F-4D97-AF65-F5344CB8AC3E}">
        <p14:creationId xmlns:p14="http://schemas.microsoft.com/office/powerpoint/2010/main" val="2143639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2" tIns="46586" rIns="93172" bIns="46586" rtlCol="0"/>
          <a:lstStyle>
            <a:lvl1pPr algn="r">
              <a:defRPr sz="1300"/>
            </a:lvl1pPr>
          </a:lstStyle>
          <a:p>
            <a:fld id="{3F7404F3-E8E0-43F8-AF02-3044EFBFB552}" type="datetimeFigureOut">
              <a:rPr lang="en-US" smtClean="0"/>
              <a:pPr/>
              <a:t>12/1/2015</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2" tIns="46586" rIns="93172" bIns="46586" rtlCol="0" anchor="b"/>
          <a:lstStyle>
            <a:lvl1pPr algn="r">
              <a:defRPr sz="1300"/>
            </a:lvl1pPr>
          </a:lstStyle>
          <a:p>
            <a:fld id="{51DBD4E4-8192-45DC-8785-1B7F5B1D63C4}" type="slidenum">
              <a:rPr lang="en-US" smtClean="0"/>
              <a:pPr/>
              <a:t>‹#›</a:t>
            </a:fld>
            <a:endParaRPr lang="en-US"/>
          </a:p>
        </p:txBody>
      </p:sp>
    </p:spTree>
    <p:extLst>
      <p:ext uri="{BB962C8B-B14F-4D97-AF65-F5344CB8AC3E}">
        <p14:creationId xmlns:p14="http://schemas.microsoft.com/office/powerpoint/2010/main" val="122197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en.wikipedia.org/wiki/United_States_Senate" TargetMode="External"/><Relationship Id="rId13" Type="http://schemas.openxmlformats.org/officeDocument/2006/relationships/hyperlink" Target="http://en.wikipedia.org/wiki/Thomas_Chittenden" TargetMode="External"/><Relationship Id="rId18" Type="http://schemas.openxmlformats.org/officeDocument/2006/relationships/hyperlink" Target="http://en.wikipedia.org/wiki/United_States_Congress" TargetMode="External"/><Relationship Id="rId3" Type="http://schemas.openxmlformats.org/officeDocument/2006/relationships/hyperlink" Target="http://en.wikipedia.org/wiki/Roger_Griswold" TargetMode="External"/><Relationship Id="rId21" Type="http://schemas.openxmlformats.org/officeDocument/2006/relationships/hyperlink" Target="http://en.wikipedia.org/wiki/John_Adams" TargetMode="External"/><Relationship Id="rId7" Type="http://schemas.openxmlformats.org/officeDocument/2006/relationships/hyperlink" Target="http://en.wikipedia.org/wiki/Federalist" TargetMode="External"/><Relationship Id="rId12" Type="http://schemas.openxmlformats.org/officeDocument/2006/relationships/hyperlink" Target="http://en.wikipedia.org/wiki/Matthew_Lyon#cite_note-4" TargetMode="External"/><Relationship Id="rId17" Type="http://schemas.openxmlformats.org/officeDocument/2006/relationships/hyperlink" Target="http://en.wikipedia.org/wiki/Alien_and_Sedition_Acts" TargetMode="External"/><Relationship Id="rId25" Type="http://schemas.openxmlformats.org/officeDocument/2006/relationships/hyperlink" Target="http://bioguide.congress.gov/scripts/biodisplay.pl?index=G000488" TargetMode="External"/><Relationship Id="rId2" Type="http://schemas.openxmlformats.org/officeDocument/2006/relationships/slide" Target="../slides/slide51.xml"/><Relationship Id="rId16" Type="http://schemas.openxmlformats.org/officeDocument/2006/relationships/hyperlink" Target="http://en.wikipedia.org/wiki/Sedition_Act" TargetMode="External"/><Relationship Id="rId20" Type="http://schemas.openxmlformats.org/officeDocument/2006/relationships/hyperlink" Target="http://en.wikipedia.org/wiki/Federalist_Party_(United_States)" TargetMode="External"/><Relationship Id="rId1" Type="http://schemas.openxmlformats.org/officeDocument/2006/relationships/notesMaster" Target="../notesMasters/notesMaster1.xml"/><Relationship Id="rId6" Type="http://schemas.openxmlformats.org/officeDocument/2006/relationships/hyperlink" Target="http://en.wikipedia.org/wiki/Tennessee" TargetMode="External"/><Relationship Id="rId11" Type="http://schemas.openxmlformats.org/officeDocument/2006/relationships/hyperlink" Target="http://en.wikipedia.org/wiki/U.S._House_Committee_on_Standards_of_Official_Conduct" TargetMode="External"/><Relationship Id="rId24" Type="http://schemas.openxmlformats.org/officeDocument/2006/relationships/hyperlink" Target="http://bioguide.congress.gov/scripts/biodisplay.pl?index=L000545" TargetMode="External"/><Relationship Id="rId5" Type="http://schemas.openxmlformats.org/officeDocument/2006/relationships/hyperlink" Target="http://en.wikipedia.org/wiki/William_Blount" TargetMode="External"/><Relationship Id="rId15" Type="http://schemas.openxmlformats.org/officeDocument/2006/relationships/hyperlink" Target="http://en.wikipedia.org/wiki/Matthew_Lyon#cite_note-6" TargetMode="External"/><Relationship Id="rId23" Type="http://schemas.openxmlformats.org/officeDocument/2006/relationships/hyperlink" Target="http://en.wikipedia.org/wiki/France" TargetMode="External"/><Relationship Id="rId10" Type="http://schemas.openxmlformats.org/officeDocument/2006/relationships/hyperlink" Target="http://en.wikipedia.org/wiki/Matthew_Lyon#cite_note-3" TargetMode="External"/><Relationship Id="rId19" Type="http://schemas.openxmlformats.org/officeDocument/2006/relationships/hyperlink" Target="http://en.wikipedia.org/wiki/President_of_the_United_States" TargetMode="External"/><Relationship Id="rId4" Type="http://schemas.openxmlformats.org/officeDocument/2006/relationships/hyperlink" Target="http://en.wikipedia.org/wiki/Connecticut" TargetMode="External"/><Relationship Id="rId9" Type="http://schemas.openxmlformats.org/officeDocument/2006/relationships/hyperlink" Target="http://en.wikipedia.org/wiki/Matthew_Lyon#cite_note-2" TargetMode="External"/><Relationship Id="rId14" Type="http://schemas.openxmlformats.org/officeDocument/2006/relationships/hyperlink" Target="http://en.wikipedia.org/wiki/Matthew_Lyon#cite_note-5" TargetMode="External"/><Relationship Id="rId22" Type="http://schemas.openxmlformats.org/officeDocument/2006/relationships/hyperlink" Target="http://en.wikipedia.org/wiki/Quasi_War"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1</a:t>
            </a:fld>
            <a:endParaRPr lang="en-US"/>
          </a:p>
        </p:txBody>
      </p:sp>
    </p:spTree>
    <p:extLst>
      <p:ext uri="{BB962C8B-B14F-4D97-AF65-F5344CB8AC3E}">
        <p14:creationId xmlns:p14="http://schemas.microsoft.com/office/powerpoint/2010/main" val="307543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Paying off bonds: controversial</a:t>
            </a:r>
          </a:p>
          <a:p>
            <a:pPr lvl="1">
              <a:buFontTx/>
              <a:buChar char="•"/>
            </a:pPr>
            <a:r>
              <a:rPr lang="en-US" dirty="0" smtClean="0"/>
              <a:t>Some fair (Hamilton)—speculators took the risk</a:t>
            </a:r>
          </a:p>
          <a:p>
            <a:pPr lvl="2">
              <a:buFontTx/>
              <a:buChar char="•"/>
            </a:pPr>
            <a:r>
              <a:rPr lang="en-US" dirty="0" smtClean="0"/>
              <a:t>Some unfair—Jefferson—they had sold their bonds for pennies on the dollar</a:t>
            </a:r>
          </a:p>
          <a:p>
            <a:pPr lvl="2">
              <a:buFontTx/>
              <a:buChar char="•"/>
            </a:pPr>
            <a:r>
              <a:rPr lang="en-US" dirty="0" smtClean="0"/>
              <a:t>Hamilton won</a:t>
            </a:r>
          </a:p>
          <a:p>
            <a:pPr lvl="2">
              <a:buFontTx/>
              <a:buChar char="•"/>
            </a:pPr>
            <a:r>
              <a:rPr lang="en-US" dirty="0" smtClean="0"/>
              <a:t>STATE Debts</a:t>
            </a:r>
          </a:p>
          <a:p>
            <a:pPr lvl="3">
              <a:buFontTx/>
              <a:buChar char="•"/>
            </a:pPr>
            <a:r>
              <a:rPr lang="en-US" dirty="0" smtClean="0"/>
              <a:t>Hamilton—this would help the national economy.</a:t>
            </a:r>
          </a:p>
          <a:p>
            <a:pPr lvl="4">
              <a:buFontTx/>
              <a:buChar char="•"/>
            </a:pPr>
            <a:r>
              <a:rPr lang="en-US" dirty="0" smtClean="0"/>
              <a:t>Debtor states could use that money to help start businesses.</a:t>
            </a:r>
          </a:p>
          <a:p>
            <a:pPr lvl="4">
              <a:buFontTx/>
              <a:buChar char="•"/>
            </a:pPr>
            <a:r>
              <a:rPr lang="en-US" dirty="0" smtClean="0"/>
              <a:t>South against this—VA and SC did not have many war debts.</a:t>
            </a:r>
          </a:p>
          <a:p>
            <a:pPr lvl="4">
              <a:buFontTx/>
              <a:buChar char="•"/>
            </a:pPr>
            <a:r>
              <a:rPr lang="en-US" dirty="0" smtClean="0"/>
              <a:t>Patrick Henry—didn’t believe paying them was constitutional.</a:t>
            </a:r>
          </a:p>
          <a:p>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13</a:t>
            </a:fld>
            <a:endParaRPr lang="en-US"/>
          </a:p>
        </p:txBody>
      </p:sp>
    </p:spTree>
    <p:extLst>
      <p:ext uri="{BB962C8B-B14F-4D97-AF65-F5344CB8AC3E}">
        <p14:creationId xmlns:p14="http://schemas.microsoft.com/office/powerpoint/2010/main" val="20195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Black" pitchFamily="34" charset="0"/>
                <a:cs typeface="Times New Roman" pitchFamily="18" charset="0"/>
              </a:defRPr>
            </a:lvl1pPr>
            <a:lvl2pPr marL="757020" indent="-291161">
              <a:defRPr>
                <a:solidFill>
                  <a:schemeClr val="tx1"/>
                </a:solidFill>
                <a:latin typeface="Arial Black" pitchFamily="34" charset="0"/>
                <a:cs typeface="Times New Roman" pitchFamily="18" charset="0"/>
              </a:defRPr>
            </a:lvl2pPr>
            <a:lvl3pPr marL="1164647" indent="-232929">
              <a:defRPr>
                <a:solidFill>
                  <a:schemeClr val="tx1"/>
                </a:solidFill>
                <a:latin typeface="Arial Black" pitchFamily="34" charset="0"/>
                <a:cs typeface="Times New Roman" pitchFamily="18" charset="0"/>
              </a:defRPr>
            </a:lvl3pPr>
            <a:lvl4pPr marL="1630505" indent="-232929">
              <a:defRPr>
                <a:solidFill>
                  <a:schemeClr val="tx1"/>
                </a:solidFill>
                <a:latin typeface="Arial Black" pitchFamily="34" charset="0"/>
                <a:cs typeface="Times New Roman" pitchFamily="18" charset="0"/>
              </a:defRPr>
            </a:lvl4pPr>
            <a:lvl5pPr marL="2096365" indent="-232929">
              <a:defRPr>
                <a:solidFill>
                  <a:schemeClr val="tx1"/>
                </a:solidFill>
                <a:latin typeface="Arial Black" pitchFamily="34" charset="0"/>
                <a:cs typeface="Times New Roman" pitchFamily="18" charset="0"/>
              </a:defRPr>
            </a:lvl5pPr>
            <a:lvl6pPr marL="2562224" indent="-232929" eaLnBrk="0" fontAlgn="base" hangingPunct="0">
              <a:spcBef>
                <a:spcPct val="0"/>
              </a:spcBef>
              <a:spcAft>
                <a:spcPct val="0"/>
              </a:spcAft>
              <a:defRPr>
                <a:solidFill>
                  <a:schemeClr val="tx1"/>
                </a:solidFill>
                <a:latin typeface="Arial Black" pitchFamily="34" charset="0"/>
                <a:cs typeface="Times New Roman" pitchFamily="18" charset="0"/>
              </a:defRPr>
            </a:lvl6pPr>
            <a:lvl7pPr marL="3028082" indent="-232929" eaLnBrk="0" fontAlgn="base" hangingPunct="0">
              <a:spcBef>
                <a:spcPct val="0"/>
              </a:spcBef>
              <a:spcAft>
                <a:spcPct val="0"/>
              </a:spcAft>
              <a:defRPr>
                <a:solidFill>
                  <a:schemeClr val="tx1"/>
                </a:solidFill>
                <a:latin typeface="Arial Black" pitchFamily="34" charset="0"/>
                <a:cs typeface="Times New Roman" pitchFamily="18" charset="0"/>
              </a:defRPr>
            </a:lvl7pPr>
            <a:lvl8pPr marL="3493941" indent="-232929" eaLnBrk="0" fontAlgn="base" hangingPunct="0">
              <a:spcBef>
                <a:spcPct val="0"/>
              </a:spcBef>
              <a:spcAft>
                <a:spcPct val="0"/>
              </a:spcAft>
              <a:defRPr>
                <a:solidFill>
                  <a:schemeClr val="tx1"/>
                </a:solidFill>
                <a:latin typeface="Arial Black" pitchFamily="34" charset="0"/>
                <a:cs typeface="Times New Roman" pitchFamily="18" charset="0"/>
              </a:defRPr>
            </a:lvl8pPr>
            <a:lvl9pPr marL="3959800" indent="-232929" eaLnBrk="0" fontAlgn="base" hangingPunct="0">
              <a:spcBef>
                <a:spcPct val="0"/>
              </a:spcBef>
              <a:spcAft>
                <a:spcPct val="0"/>
              </a:spcAft>
              <a:defRPr>
                <a:solidFill>
                  <a:schemeClr val="tx1"/>
                </a:solidFill>
                <a:latin typeface="Arial Black" pitchFamily="34" charset="0"/>
                <a:cs typeface="Times New Roman" pitchFamily="18" charset="0"/>
              </a:defRPr>
            </a:lvl9pPr>
          </a:lstStyle>
          <a:p>
            <a:fld id="{58B2C5A7-1F1B-42E0-B3E2-5755080DB197}" type="slidenum">
              <a:rPr lang="en-US">
                <a:latin typeface="Times New Roman" pitchFamily="18" charset="0"/>
              </a:rPr>
              <a:pPr/>
              <a:t>17</a:t>
            </a:fld>
            <a:endParaRPr 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en-US" dirty="0" smtClean="0"/>
              <a:t>States like Maryland, Pennsylvania, North Carolina, and Virginia, which had already paid off their debts, saw no reason why they should be taxed by the federal government to pay off the debts of other states like Massachusetts and South Carolina. </a:t>
            </a:r>
          </a:p>
          <a:p>
            <a:endParaRPr lang="en-US" dirty="0" smtClean="0"/>
          </a:p>
          <a:p>
            <a:r>
              <a:rPr lang="en-US" dirty="0" smtClean="0"/>
              <a:t>Hamilton's critics claimed that his scheme would provide enormous profits to speculators who had bought bonds from Revolutionary War veterans for as little as 10 or 15 cents on the dollar.</a:t>
            </a:r>
          </a:p>
          <a:p>
            <a:endParaRPr lang="en-US" dirty="0" smtClean="0"/>
          </a:p>
          <a:p>
            <a:r>
              <a:rPr lang="en-US" dirty="0" smtClean="0"/>
              <a:t>For six months, a bitter debate raged in Congress, until James Madison and Thomas Jefferson engineered a compromise. </a:t>
            </a:r>
          </a:p>
          <a:p>
            <a:endParaRPr lang="en-US" dirty="0" smtClean="0"/>
          </a:p>
          <a:p>
            <a:r>
              <a:rPr lang="en-US" dirty="0" smtClean="0"/>
              <a:t>In exchange for southern votes, Hamilton promised to support locating the national capital on the banks of the Potomac River, the border between two southern states, Virginia and Maryland. </a:t>
            </a:r>
          </a:p>
          <a:p>
            <a:r>
              <a:rPr lang="en-US" dirty="0" smtClean="0"/>
              <a:t>*****************************************************</a:t>
            </a:r>
          </a:p>
          <a:p>
            <a:pPr>
              <a:buFontTx/>
              <a:buChar char="•"/>
            </a:pPr>
            <a:r>
              <a:rPr lang="en-US" dirty="0" smtClean="0">
                <a:latin typeface="Arial Black" pitchFamily="34" charset="0"/>
              </a:rPr>
              <a:t>Hamilton knows he needs southern reps to get his plan approved.</a:t>
            </a:r>
          </a:p>
          <a:p>
            <a:pPr>
              <a:buFontTx/>
              <a:buChar char="•"/>
            </a:pPr>
            <a:r>
              <a:rPr lang="en-US" dirty="0" smtClean="0">
                <a:latin typeface="Arial Black" pitchFamily="34" charset="0"/>
              </a:rPr>
              <a:t>Hamilton promised to  move capital to the south.</a:t>
            </a:r>
          </a:p>
          <a:p>
            <a:pPr>
              <a:buFontTx/>
              <a:buChar char="•"/>
            </a:pPr>
            <a:r>
              <a:rPr lang="en-US" dirty="0" smtClean="0">
                <a:latin typeface="Arial Black" pitchFamily="34" charset="0"/>
              </a:rPr>
              <a:t>Southerners felt that the capital being in NYC gave the North too much influence over national policy.</a:t>
            </a:r>
          </a:p>
          <a:p>
            <a:pPr>
              <a:buFontTx/>
              <a:buChar char="•"/>
            </a:pPr>
            <a:r>
              <a:rPr lang="en-US" dirty="0" smtClean="0">
                <a:latin typeface="Arial Black" pitchFamily="34" charset="0"/>
              </a:rPr>
              <a:t>1791 capital is moved from NYC to Philly for 10 years.</a:t>
            </a:r>
          </a:p>
          <a:p>
            <a:pPr>
              <a:buFontTx/>
              <a:buChar char="•"/>
            </a:pPr>
            <a:r>
              <a:rPr lang="en-US" dirty="0" smtClean="0">
                <a:latin typeface="Arial Black" pitchFamily="34" charset="0"/>
              </a:rPr>
              <a:t>George Washington chose the spot for DC…between Maryland and VA for permanent capital.</a:t>
            </a:r>
          </a:p>
          <a:p>
            <a:r>
              <a:rPr lang="en-US" dirty="0" smtClean="0"/>
              <a:t>********************************************************</a:t>
            </a:r>
          </a:p>
          <a:p>
            <a:endParaRPr lang="en-US" dirty="0" smtClean="0"/>
          </a:p>
          <a:p>
            <a:pPr>
              <a:buFontTx/>
              <a:buChar char="•"/>
            </a:pPr>
            <a:r>
              <a:rPr lang="en-US" dirty="0" smtClean="0"/>
              <a:t>Bonds: certificates of debt that carry a promise to buy back bonds at a higher price. BUT…could not </a:t>
            </a:r>
          </a:p>
          <a:p>
            <a:pPr>
              <a:buFontTx/>
              <a:buChar char="•"/>
            </a:pPr>
            <a:r>
              <a:rPr lang="en-US" dirty="0" smtClean="0"/>
              <a:t>Speculators: people who buy items at low prices in hopes of selling them for a profit.</a:t>
            </a:r>
          </a:p>
          <a:p>
            <a:pPr>
              <a:buFontTx/>
              <a:buChar char="•"/>
            </a:pPr>
            <a:r>
              <a:rPr lang="en-US" dirty="0" smtClean="0"/>
              <a:t>Hamilton replaced the old bonds with new interest bearing bonds.</a:t>
            </a:r>
          </a:p>
          <a:p>
            <a:pPr>
              <a:buFontTx/>
              <a:buChar char="•"/>
            </a:pPr>
            <a:r>
              <a:rPr lang="en-US" dirty="0" smtClean="0"/>
              <a:t>Jefferson felt this was NOT fair to those who had sold their bonds to speculators.</a:t>
            </a:r>
          </a:p>
          <a:p>
            <a:pPr>
              <a:buFontTx/>
              <a:buChar char="•"/>
            </a:pPr>
            <a:r>
              <a:rPr lang="en-US" dirty="0" smtClean="0"/>
              <a:t>States owed $25 million</a:t>
            </a:r>
          </a:p>
          <a:p>
            <a:pPr>
              <a:buFontTx/>
              <a:buChar char="•"/>
            </a:pPr>
            <a:r>
              <a:rPr lang="en-US" dirty="0" smtClean="0"/>
              <a:t>Hamilton suggests federal govt. pays $21.5 million.</a:t>
            </a:r>
          </a:p>
          <a:p>
            <a:pPr>
              <a:buFontTx/>
              <a:buChar char="•"/>
            </a:pPr>
            <a:r>
              <a:rPr lang="en-US" dirty="0" smtClean="0"/>
              <a:t>Some states upset because they have very little debt.</a:t>
            </a:r>
          </a:p>
          <a:p>
            <a:endParaRPr lang="en-US" dirty="0" smtClean="0"/>
          </a:p>
        </p:txBody>
      </p:sp>
    </p:spTree>
    <p:extLst>
      <p:ext uri="{BB962C8B-B14F-4D97-AF65-F5344CB8AC3E}">
        <p14:creationId xmlns:p14="http://schemas.microsoft.com/office/powerpoint/2010/main" val="217360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19</a:t>
            </a:fld>
            <a:endParaRPr lang="en-US"/>
          </a:p>
        </p:txBody>
      </p:sp>
    </p:spTree>
    <p:extLst>
      <p:ext uri="{BB962C8B-B14F-4D97-AF65-F5344CB8AC3E}">
        <p14:creationId xmlns:p14="http://schemas.microsoft.com/office/powerpoint/2010/main" val="322479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20</a:t>
            </a:fld>
            <a:endParaRPr lang="en-US"/>
          </a:p>
        </p:txBody>
      </p:sp>
    </p:spTree>
    <p:extLst>
      <p:ext uri="{BB962C8B-B14F-4D97-AF65-F5344CB8AC3E}">
        <p14:creationId xmlns:p14="http://schemas.microsoft.com/office/powerpoint/2010/main" val="194083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21</a:t>
            </a:fld>
            <a:endParaRPr lang="en-US"/>
          </a:p>
        </p:txBody>
      </p:sp>
    </p:spTree>
    <p:extLst>
      <p:ext uri="{BB962C8B-B14F-4D97-AF65-F5344CB8AC3E}">
        <p14:creationId xmlns:p14="http://schemas.microsoft.com/office/powerpoint/2010/main" val="3595469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22</a:t>
            </a:fld>
            <a:endParaRPr lang="en-US"/>
          </a:p>
        </p:txBody>
      </p:sp>
    </p:spTree>
    <p:extLst>
      <p:ext uri="{BB962C8B-B14F-4D97-AF65-F5344CB8AC3E}">
        <p14:creationId xmlns:p14="http://schemas.microsoft.com/office/powerpoint/2010/main" val="493369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KKEEP</a:t>
            </a:r>
          </a:p>
          <a:p>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24</a:t>
            </a:fld>
            <a:endParaRPr lang="en-US"/>
          </a:p>
        </p:txBody>
      </p:sp>
    </p:spTree>
    <p:extLst>
      <p:ext uri="{BB962C8B-B14F-4D97-AF65-F5344CB8AC3E}">
        <p14:creationId xmlns:p14="http://schemas.microsoft.com/office/powerpoint/2010/main" val="1994281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KKEEP</a:t>
            </a:r>
          </a:p>
          <a:p>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25</a:t>
            </a:fld>
            <a:endParaRPr lang="en-US"/>
          </a:p>
        </p:txBody>
      </p:sp>
    </p:spTree>
    <p:extLst>
      <p:ext uri="{BB962C8B-B14F-4D97-AF65-F5344CB8AC3E}">
        <p14:creationId xmlns:p14="http://schemas.microsoft.com/office/powerpoint/2010/main" val="202998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KKEEP</a:t>
            </a:r>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26</a:t>
            </a:fld>
            <a:endParaRPr lang="en-US"/>
          </a:p>
        </p:txBody>
      </p:sp>
    </p:spTree>
    <p:extLst>
      <p:ext uri="{BB962C8B-B14F-4D97-AF65-F5344CB8AC3E}">
        <p14:creationId xmlns:p14="http://schemas.microsoft.com/office/powerpoint/2010/main" val="1566088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27</a:t>
            </a:fld>
            <a:endParaRPr lang="en-US"/>
          </a:p>
        </p:txBody>
      </p:sp>
    </p:spTree>
    <p:extLst>
      <p:ext uri="{BB962C8B-B14F-4D97-AF65-F5344CB8AC3E}">
        <p14:creationId xmlns:p14="http://schemas.microsoft.com/office/powerpoint/2010/main" val="348935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3</a:t>
            </a:fld>
            <a:endParaRPr lang="en-US"/>
          </a:p>
        </p:txBody>
      </p:sp>
    </p:spTree>
    <p:extLst>
      <p:ext uri="{BB962C8B-B14F-4D97-AF65-F5344CB8AC3E}">
        <p14:creationId xmlns:p14="http://schemas.microsoft.com/office/powerpoint/2010/main" val="4164414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3FC80-E7AE-4DDA-9C44-F355B4DB0B8E}" type="slidenum">
              <a:rPr lang="en-US"/>
              <a:pPr/>
              <a:t>29</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pPr>
              <a:buFontTx/>
              <a:buChar char="•"/>
            </a:pPr>
            <a:r>
              <a:rPr lang="en-US" dirty="0"/>
              <a:t>1789 French beheaded their king and queen and created a republican govt.</a:t>
            </a:r>
          </a:p>
          <a:p>
            <a:pPr>
              <a:buFontTx/>
              <a:buChar char="•"/>
            </a:pPr>
            <a:r>
              <a:rPr lang="en-US" dirty="0"/>
              <a:t>Many Americans supported the French Revolution.</a:t>
            </a:r>
          </a:p>
          <a:p>
            <a:pPr>
              <a:buFontTx/>
              <a:buChar char="•"/>
            </a:pPr>
            <a:r>
              <a:rPr lang="en-US" dirty="0"/>
              <a:t>July 1789 The citizens of Paris attacked and captured the Bastille—fortress &amp; prison that stood as a symbol of royal power</a:t>
            </a:r>
            <a:r>
              <a:rPr lang="en-US" dirty="0" smtClean="0"/>
              <a:t>.</a:t>
            </a:r>
          </a:p>
          <a:p>
            <a:pPr>
              <a:buFontTx/>
              <a:buChar char="•"/>
            </a:pPr>
            <a:r>
              <a:rPr lang="en-US" dirty="0" smtClean="0"/>
              <a:t>King Louis XVI and Marie Antoinette were both beheaded.</a:t>
            </a:r>
          </a:p>
          <a:p>
            <a:pPr>
              <a:buFontTx/>
              <a:buChar char="•"/>
            </a:pPr>
            <a:r>
              <a:rPr lang="en-US" dirty="0" smtClean="0"/>
              <a:t>King had taken thrown during  economic problems in France. It was after the Seven Years War and helping the Americans with their revolution.</a:t>
            </a:r>
          </a:p>
          <a:p>
            <a:pPr>
              <a:buFontTx/>
              <a:buChar char="•"/>
            </a:pPr>
            <a:r>
              <a:rPr lang="en-US" dirty="0" smtClean="0"/>
              <a:t>7 years War: Britain and Prussia and some smaller German states against France, Austria, Russia, and </a:t>
            </a:r>
            <a:r>
              <a:rPr lang="en-US" dirty="0" err="1" smtClean="0"/>
              <a:t>Swedon</a:t>
            </a:r>
            <a:r>
              <a:rPr lang="en-US" dirty="0" smtClean="0"/>
              <a:t>.</a:t>
            </a:r>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3343865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DF365-3903-4E16-B8C7-45360702144E}" type="slidenum">
              <a:rPr lang="en-US"/>
              <a:pPr/>
              <a:t>30</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pPr>
              <a:buFontTx/>
              <a:buChar char="•"/>
            </a:pPr>
            <a:r>
              <a:rPr lang="en-US"/>
              <a:t>Washington= neutral</a:t>
            </a:r>
          </a:p>
          <a:p>
            <a:pPr>
              <a:buFontTx/>
              <a:buChar char="•"/>
            </a:pPr>
            <a:r>
              <a:rPr lang="en-US"/>
              <a:t>Hamilton= pro British</a:t>
            </a:r>
          </a:p>
          <a:p>
            <a:pPr>
              <a:buFontTx/>
              <a:buChar char="•"/>
            </a:pPr>
            <a:r>
              <a:rPr lang="en-US"/>
              <a:t>Jefferson= help French</a:t>
            </a:r>
          </a:p>
          <a:p>
            <a:pPr>
              <a:buFontTx/>
              <a:buChar char="•"/>
            </a:pPr>
            <a:r>
              <a:rPr lang="en-US"/>
              <a:t>Madison questioned Washington’s authority to issue the proclamation without the approval of Congress.</a:t>
            </a:r>
          </a:p>
          <a:p>
            <a:pPr>
              <a:buFontTx/>
              <a:buChar char="•"/>
            </a:pPr>
            <a:r>
              <a:rPr lang="en-US"/>
              <a:t>French rep: Genet wanted to use privateers, but Washington said that would violate our neutrality.</a:t>
            </a:r>
          </a:p>
          <a:p>
            <a:pPr>
              <a:buFontTx/>
              <a:buChar char="•"/>
            </a:pPr>
            <a:r>
              <a:rPr lang="en-US"/>
              <a:t>Jefferson gets so upset over Hamilton’s power that he resigns as Sec. of State.</a:t>
            </a:r>
          </a:p>
        </p:txBody>
      </p:sp>
    </p:spTree>
    <p:extLst>
      <p:ext uri="{BB962C8B-B14F-4D97-AF65-F5344CB8AC3E}">
        <p14:creationId xmlns:p14="http://schemas.microsoft.com/office/powerpoint/2010/main" val="493064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31</a:t>
            </a:fld>
            <a:endParaRPr lang="en-US"/>
          </a:p>
        </p:txBody>
      </p:sp>
    </p:spTree>
    <p:extLst>
      <p:ext uri="{BB962C8B-B14F-4D97-AF65-F5344CB8AC3E}">
        <p14:creationId xmlns:p14="http://schemas.microsoft.com/office/powerpoint/2010/main" val="2940228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5D647-9E9F-4ECD-8853-AAE82A6FB697}" type="slidenum">
              <a:rPr lang="en-US"/>
              <a:pPr/>
              <a:t>32</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a:buFontTx/>
              <a:buChar char="•"/>
            </a:pPr>
            <a:r>
              <a:rPr lang="en-US" dirty="0"/>
              <a:t>These were neutral merchant ships that were carrying food to the West Indies.</a:t>
            </a:r>
          </a:p>
          <a:p>
            <a:pPr>
              <a:buFontTx/>
              <a:buChar char="•"/>
            </a:pPr>
            <a:r>
              <a:rPr lang="en-US" dirty="0"/>
              <a:t>British officers were helping Native Americans fight settlers—giving them guns.</a:t>
            </a:r>
          </a:p>
          <a:p>
            <a:pPr>
              <a:buFontTx/>
              <a:buChar char="•"/>
            </a:pPr>
            <a:r>
              <a:rPr lang="en-US" dirty="0"/>
              <a:t>John Jay is the Chief Justice.</a:t>
            </a:r>
          </a:p>
          <a:p>
            <a:pPr>
              <a:buFontTx/>
              <a:buChar char="•"/>
            </a:pPr>
            <a:r>
              <a:rPr lang="en-US" dirty="0"/>
              <a:t>British knew US did not have a strong navy &amp; relied heavily on British trade.</a:t>
            </a:r>
          </a:p>
          <a:p>
            <a:pPr>
              <a:buFontTx/>
              <a:buChar char="•"/>
            </a:pPr>
            <a:r>
              <a:rPr lang="en-US" dirty="0"/>
              <a:t>But, the British don’t want another </a:t>
            </a:r>
            <a:r>
              <a:rPr lang="en-US" dirty="0" smtClean="0"/>
              <a:t>war </a:t>
            </a:r>
            <a:r>
              <a:rPr lang="en-US" dirty="0"/>
              <a:t>with the US.</a:t>
            </a:r>
          </a:p>
          <a:p>
            <a:pPr>
              <a:buFontTx/>
              <a:buChar char="•"/>
            </a:pPr>
            <a:r>
              <a:rPr lang="en-US" dirty="0"/>
              <a:t>Treaty settles disputes that had arisen between US &amp; GB in the early 1790s.</a:t>
            </a:r>
          </a:p>
          <a:p>
            <a:pPr>
              <a:buFontTx/>
              <a:buChar char="•"/>
            </a:pPr>
            <a:r>
              <a:rPr lang="en-US" dirty="0"/>
              <a:t>South wanted GB to pay for the slaves they freed during the Am. Revolution—this didn’t happen!</a:t>
            </a:r>
          </a:p>
          <a:p>
            <a:pPr>
              <a:buFontTx/>
              <a:buChar char="•"/>
            </a:pPr>
            <a:r>
              <a:rPr lang="en-US" dirty="0"/>
              <a:t>Many thought the treaty did not punish GB enough for its actions and hurt US trade.</a:t>
            </a:r>
          </a:p>
          <a:p>
            <a:pPr>
              <a:buFontTx/>
              <a:buChar char="•"/>
            </a:pPr>
            <a:r>
              <a:rPr lang="en-US" dirty="0"/>
              <a:t>This is not a great treaty but according to Washington it is about all we can do.</a:t>
            </a:r>
          </a:p>
        </p:txBody>
      </p:sp>
    </p:spTree>
    <p:extLst>
      <p:ext uri="{BB962C8B-B14F-4D97-AF65-F5344CB8AC3E}">
        <p14:creationId xmlns:p14="http://schemas.microsoft.com/office/powerpoint/2010/main" val="2437745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E3879-AB9F-4EC1-988B-233ADA4A7425}" type="slidenum">
              <a:rPr lang="en-US"/>
              <a:pPr/>
              <a:t>33</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pPr>
              <a:buFontTx/>
              <a:buChar char="•"/>
            </a:pPr>
            <a:r>
              <a:rPr lang="en-US"/>
              <a:t>All goods go thru New Orleans.</a:t>
            </a:r>
          </a:p>
          <a:p>
            <a:pPr>
              <a:buFontTx/>
              <a:buChar char="•"/>
            </a:pPr>
            <a:r>
              <a:rPr lang="en-US"/>
              <a:t>Right of deposit—allows American boats to transfer goods in New Orleans without paying cargo fees.</a:t>
            </a:r>
          </a:p>
          <a:p>
            <a:pPr>
              <a:buFontTx/>
              <a:buChar char="•"/>
            </a:pPr>
            <a:r>
              <a:rPr lang="en-US"/>
              <a:t>Thomas Pinckney was US Ambassador to Spain.</a:t>
            </a:r>
          </a:p>
          <a:p>
            <a:pPr>
              <a:buFontTx/>
              <a:buChar char="•"/>
            </a:pPr>
            <a:r>
              <a:rPr lang="en-US"/>
              <a:t>Goday (Goh-thoy)tried to stall hoping Pinckney would give in and sign a treaty that favored the Spanish.</a:t>
            </a:r>
          </a:p>
          <a:p>
            <a:pPr>
              <a:buFontTx/>
              <a:buChar char="•"/>
            </a:pPr>
            <a:r>
              <a:rPr lang="en-US"/>
              <a:t>Godoy was afraid US and GB would join forces against Spain so he gave in.</a:t>
            </a:r>
          </a:p>
          <a:p>
            <a:endParaRPr lang="en-US"/>
          </a:p>
        </p:txBody>
      </p:sp>
    </p:spTree>
    <p:extLst>
      <p:ext uri="{BB962C8B-B14F-4D97-AF65-F5344CB8AC3E}">
        <p14:creationId xmlns:p14="http://schemas.microsoft.com/office/powerpoint/2010/main" val="3930809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A7FE2-8288-4C1A-B556-3BBE91DC48F8}" type="slidenum">
              <a:rPr lang="en-US"/>
              <a:pPr/>
              <a:t>34</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pPr>
              <a:buFontTx/>
              <a:buChar char="•"/>
            </a:pPr>
            <a:r>
              <a:rPr lang="en-US"/>
              <a:t>Domestic problems</a:t>
            </a:r>
          </a:p>
          <a:p>
            <a:pPr>
              <a:buFontTx/>
              <a:buChar char="•"/>
            </a:pPr>
            <a:r>
              <a:rPr lang="en-US"/>
              <a:t>1790-Miami Chief Little Turtle defeated US forces under Gen. Harman.</a:t>
            </a:r>
          </a:p>
          <a:p>
            <a:pPr>
              <a:buFontTx/>
              <a:buChar char="•"/>
            </a:pPr>
            <a:r>
              <a:rPr lang="en-US"/>
              <a:t>1791 Native Americans defeated Gen. St. Clair’s troops.</a:t>
            </a:r>
          </a:p>
          <a:p>
            <a:pPr>
              <a:buFontTx/>
              <a:buChar char="•"/>
            </a:pPr>
            <a:r>
              <a:rPr lang="en-US"/>
              <a:t>1792 Washinton gives command of the Army in the West to Gen. Anthony Wayne.</a:t>
            </a:r>
          </a:p>
          <a:p>
            <a:pPr lvl="1">
              <a:buFontTx/>
              <a:buChar char="•"/>
            </a:pPr>
            <a:r>
              <a:rPr lang="en-US"/>
              <a:t>They eventually build Ft. Greenville</a:t>
            </a:r>
          </a:p>
          <a:p>
            <a:pPr lvl="1">
              <a:buFontTx/>
              <a:buChar char="•"/>
            </a:pPr>
            <a:r>
              <a:rPr lang="en-US"/>
              <a:t>Summer 1794 Little Turtle attacked a supply train near the Fort. Gen. Wayne attacked Native American towns and burned crops.</a:t>
            </a:r>
          </a:p>
          <a:p>
            <a:pPr lvl="1">
              <a:buFontTx/>
              <a:buChar char="•"/>
            </a:pPr>
            <a:r>
              <a:rPr lang="en-US"/>
              <a:t>After this defeat British no longer helped the Native Americans and Little Turtle sought peace for his people.</a:t>
            </a:r>
          </a:p>
          <a:p>
            <a:pPr lvl="1">
              <a:buFontTx/>
              <a:buChar char="•"/>
            </a:pPr>
            <a:r>
              <a:rPr lang="en-US"/>
              <a:t>Aug. 20, 1794 Native Americans were defeated @ the Battle of Fallen Timbers—this broke the strength of Indian forces.</a:t>
            </a:r>
          </a:p>
          <a:p>
            <a:pPr lvl="1">
              <a:buFontTx/>
              <a:buChar char="•"/>
            </a:pPr>
            <a:r>
              <a:rPr lang="en-US"/>
              <a:t>Treaty of Greenville gave US claim to most Indian lands in the NW Territory</a:t>
            </a:r>
          </a:p>
          <a:p>
            <a:pPr lvl="2">
              <a:buFontTx/>
              <a:buChar char="•"/>
            </a:pPr>
            <a:r>
              <a:rPr lang="en-US"/>
              <a:t>Guaranteed the safety of citizens there.</a:t>
            </a:r>
          </a:p>
          <a:p>
            <a:pPr lvl="2">
              <a:buFontTx/>
              <a:buChar char="•"/>
            </a:pPr>
            <a:r>
              <a:rPr lang="en-US"/>
              <a:t>Native Americans would rec. $20,000 worth of goods &amp; acknowledgement of their claim to the lands they still held.</a:t>
            </a:r>
          </a:p>
        </p:txBody>
      </p:sp>
    </p:spTree>
    <p:extLst>
      <p:ext uri="{BB962C8B-B14F-4D97-AF65-F5344CB8AC3E}">
        <p14:creationId xmlns:p14="http://schemas.microsoft.com/office/powerpoint/2010/main" val="1890160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35</a:t>
            </a:fld>
            <a:endParaRPr lang="en-US"/>
          </a:p>
        </p:txBody>
      </p:sp>
    </p:spTree>
    <p:extLst>
      <p:ext uri="{BB962C8B-B14F-4D97-AF65-F5344CB8AC3E}">
        <p14:creationId xmlns:p14="http://schemas.microsoft.com/office/powerpoint/2010/main" val="2575354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36</a:t>
            </a:fld>
            <a:endParaRPr lang="en-US"/>
          </a:p>
        </p:txBody>
      </p:sp>
    </p:spTree>
    <p:extLst>
      <p:ext uri="{BB962C8B-B14F-4D97-AF65-F5344CB8AC3E}">
        <p14:creationId xmlns:p14="http://schemas.microsoft.com/office/powerpoint/2010/main" val="3812387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C253C6-FD99-42FE-B1DF-BBF3D0D3E33F}" type="slidenum">
              <a:rPr lang="en-US"/>
              <a:pPr/>
              <a:t>37</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pPr>
              <a:buFontTx/>
              <a:buChar char="•"/>
            </a:pPr>
            <a:r>
              <a:rPr lang="en-US" dirty="0"/>
              <a:t>Part of Hamilton’s plan to raise money to help pay the federal debt—and he was also testing the power of the federal government to control the states actions.</a:t>
            </a:r>
          </a:p>
          <a:p>
            <a:pPr>
              <a:buFontTx/>
              <a:buChar char="•"/>
            </a:pPr>
            <a:r>
              <a:rPr lang="en-US" dirty="0"/>
              <a:t>Western settlers already angry b/c they didn’t feel the Fed. Govt. was protecting them from Native American attacks &amp; not allowing them enough opportunities to trade.</a:t>
            </a:r>
          </a:p>
          <a:p>
            <a:pPr>
              <a:buFontTx/>
              <a:buChar char="•"/>
            </a:pPr>
            <a:r>
              <a:rPr lang="en-US" dirty="0"/>
              <a:t>Corn crops made into whiskey—easier to transport than corn.</a:t>
            </a:r>
          </a:p>
          <a:p>
            <a:pPr>
              <a:buFontTx/>
              <a:buChar char="•"/>
            </a:pPr>
            <a:r>
              <a:rPr lang="en-US" dirty="0"/>
              <a:t>Cash was rare so whiskey became like money in the region.</a:t>
            </a:r>
          </a:p>
          <a:p>
            <a:pPr>
              <a:buFontTx/>
              <a:buChar char="•"/>
            </a:pPr>
            <a:r>
              <a:rPr lang="en-US" dirty="0"/>
              <a:t>Farmers who produced small </a:t>
            </a:r>
            <a:r>
              <a:rPr lang="en-US" dirty="0" err="1"/>
              <a:t>amts</a:t>
            </a:r>
            <a:r>
              <a:rPr lang="en-US" dirty="0"/>
              <a:t> of whiskey for trade said they couldn’t afford the tax.</a:t>
            </a:r>
          </a:p>
          <a:p>
            <a:pPr lvl="1">
              <a:buFontTx/>
              <a:buChar char="•"/>
            </a:pPr>
            <a:r>
              <a:rPr lang="en-US" dirty="0"/>
              <a:t>Should be able to keep the money they made from a product they created themselves.</a:t>
            </a:r>
          </a:p>
          <a:p>
            <a:pPr lvl="1">
              <a:buFontTx/>
              <a:buChar char="•"/>
            </a:pPr>
            <a:r>
              <a:rPr lang="en-US" dirty="0"/>
              <a:t>Washington issues a proclamation saying people had to obey the law.</a:t>
            </a:r>
          </a:p>
          <a:p>
            <a:pPr lvl="1">
              <a:buFontTx/>
              <a:buChar char="•"/>
            </a:pPr>
            <a:r>
              <a:rPr lang="en-US" dirty="0"/>
              <a:t>Westerners disliked that district courts were so far away.</a:t>
            </a:r>
          </a:p>
          <a:p>
            <a:pPr lvl="1">
              <a:buFontTx/>
              <a:buChar char="•"/>
            </a:pPr>
            <a:r>
              <a:rPr lang="en-US" dirty="0"/>
              <a:t>PA 1794 fighting breaks out—refuse to pay tax, tarred and feathered tax collectors </a:t>
            </a:r>
          </a:p>
          <a:p>
            <a:pPr lvl="1">
              <a:buFontTx/>
              <a:buChar char="•"/>
            </a:pPr>
            <a:r>
              <a:rPr lang="en-US" dirty="0"/>
              <a:t>Some called themselves the new Sons of Liberty</a:t>
            </a:r>
          </a:p>
          <a:p>
            <a:pPr lvl="1">
              <a:buFontTx/>
              <a:buChar char="•"/>
            </a:pPr>
            <a:r>
              <a:rPr lang="en-US" dirty="0"/>
              <a:t>Washington feels rebels threaten Federal authority.</a:t>
            </a:r>
          </a:p>
          <a:p>
            <a:pPr lvl="1">
              <a:buFontTx/>
              <a:buChar char="•"/>
            </a:pPr>
            <a:r>
              <a:rPr lang="en-US" dirty="0"/>
              <a:t>Washington believed Congress had the right to pass and enforce the tax according to the Constitution.</a:t>
            </a:r>
          </a:p>
          <a:p>
            <a:pPr lvl="1">
              <a:buFontTx/>
              <a:buChar char="•"/>
            </a:pPr>
            <a:r>
              <a:rPr lang="en-US" dirty="0"/>
              <a:t>Washington leads an army of 13,000 in Nov. 1794—most rebels had fled; NO BATTLE</a:t>
            </a:r>
          </a:p>
          <a:p>
            <a:pPr>
              <a:buFontTx/>
              <a:buChar char="•"/>
            </a:pPr>
            <a:r>
              <a:rPr lang="en-US" dirty="0"/>
              <a:t>First and only time a president led an army to battle.</a:t>
            </a:r>
          </a:p>
          <a:p>
            <a:endParaRPr lang="en-US" dirty="0"/>
          </a:p>
        </p:txBody>
      </p:sp>
    </p:spTree>
    <p:extLst>
      <p:ext uri="{BB962C8B-B14F-4D97-AF65-F5344CB8AC3E}">
        <p14:creationId xmlns:p14="http://schemas.microsoft.com/office/powerpoint/2010/main" val="1572820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38</a:t>
            </a:fld>
            <a:endParaRPr lang="en-US"/>
          </a:p>
        </p:txBody>
      </p:sp>
    </p:spTree>
    <p:extLst>
      <p:ext uri="{BB962C8B-B14F-4D97-AF65-F5344CB8AC3E}">
        <p14:creationId xmlns:p14="http://schemas.microsoft.com/office/powerpoint/2010/main" val="205823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4</a:t>
            </a:fld>
            <a:endParaRPr lang="en-US"/>
          </a:p>
        </p:txBody>
      </p:sp>
    </p:spTree>
    <p:extLst>
      <p:ext uri="{BB962C8B-B14F-4D97-AF65-F5344CB8AC3E}">
        <p14:creationId xmlns:p14="http://schemas.microsoft.com/office/powerpoint/2010/main" val="53563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DB447-BD09-44FD-A6F9-BCAFA0095493}" type="slidenum">
              <a:rPr lang="en-US"/>
              <a:pPr/>
              <a:t>39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a:buFontTx/>
              <a:buChar char="•"/>
            </a:pPr>
            <a:r>
              <a:rPr lang="en-US" dirty="0"/>
              <a:t>James Madison &amp; Alexander Hamilton helped write it.</a:t>
            </a:r>
          </a:p>
          <a:p>
            <a:pPr>
              <a:buFontTx/>
              <a:buChar char="•"/>
            </a:pPr>
            <a:r>
              <a:rPr lang="en-US" dirty="0"/>
              <a:t>Major dangers to the American republic:</a:t>
            </a:r>
          </a:p>
          <a:p>
            <a:pPr lvl="1">
              <a:buFontTx/>
              <a:buChar char="•"/>
            </a:pPr>
            <a:r>
              <a:rPr lang="en-US" dirty="0"/>
              <a:t>Foreign ties</a:t>
            </a:r>
          </a:p>
          <a:p>
            <a:pPr lvl="1">
              <a:buFontTx/>
              <a:buChar char="•"/>
            </a:pPr>
            <a:r>
              <a:rPr lang="en-US" dirty="0"/>
              <a:t>Political conflicts</a:t>
            </a:r>
          </a:p>
          <a:p>
            <a:pPr lvl="1">
              <a:buFontTx/>
              <a:buChar char="•"/>
            </a:pPr>
            <a:r>
              <a:rPr lang="en-US" dirty="0"/>
              <a:t>Warns against permanent ties with other countries b/c choosing sides could draw us into war.</a:t>
            </a:r>
          </a:p>
          <a:p>
            <a:pPr lvl="1">
              <a:buFontTx/>
              <a:buChar char="•"/>
            </a:pPr>
            <a:r>
              <a:rPr lang="en-US" dirty="0"/>
              <a:t>Believed political groups weakened the govt.</a:t>
            </a:r>
          </a:p>
          <a:p>
            <a:pPr lvl="1">
              <a:buFontTx/>
              <a:buChar char="•"/>
            </a:pPr>
            <a:r>
              <a:rPr lang="en-US" dirty="0"/>
              <a:t>Warns against public debt—felt the govt. should not borrow money!</a:t>
            </a:r>
          </a:p>
        </p:txBody>
      </p:sp>
    </p:spTree>
    <p:extLst>
      <p:ext uri="{BB962C8B-B14F-4D97-AF65-F5344CB8AC3E}">
        <p14:creationId xmlns:p14="http://schemas.microsoft.com/office/powerpoint/2010/main" val="4139075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40</a:t>
            </a:fld>
            <a:endParaRPr lang="en-US"/>
          </a:p>
        </p:txBody>
      </p:sp>
    </p:spTree>
    <p:extLst>
      <p:ext uri="{BB962C8B-B14F-4D97-AF65-F5344CB8AC3E}">
        <p14:creationId xmlns:p14="http://schemas.microsoft.com/office/powerpoint/2010/main" val="314610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41</a:t>
            </a:fld>
            <a:endParaRPr lang="en-US"/>
          </a:p>
        </p:txBody>
      </p:sp>
    </p:spTree>
    <p:extLst>
      <p:ext uri="{BB962C8B-B14F-4D97-AF65-F5344CB8AC3E}">
        <p14:creationId xmlns:p14="http://schemas.microsoft.com/office/powerpoint/2010/main" val="3028927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Called Republicans BUT not related to today’s Republican party</a:t>
            </a:r>
          </a:p>
          <a:p>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42</a:t>
            </a:fld>
            <a:endParaRPr lang="en-US"/>
          </a:p>
        </p:txBody>
      </p:sp>
    </p:spTree>
    <p:extLst>
      <p:ext uri="{BB962C8B-B14F-4D97-AF65-F5344CB8AC3E}">
        <p14:creationId xmlns:p14="http://schemas.microsoft.com/office/powerpoint/2010/main" val="1188813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93C9B8-9933-4589-B7EB-1D98EFD442B3}" type="slidenum">
              <a:rPr lang="en-US"/>
              <a:pPr/>
              <a:t>44</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a:buFontTx/>
              <a:buChar char="•"/>
            </a:pPr>
            <a:r>
              <a:rPr lang="en-US" dirty="0"/>
              <a:t>John Adams: cousin of Sam Adams (Sons of Liberty).  John was lawyer to British Capt. Of the Boston </a:t>
            </a:r>
            <a:r>
              <a:rPr lang="en-US" dirty="0" err="1"/>
              <a:t>Massacure</a:t>
            </a:r>
            <a:r>
              <a:rPr lang="en-US" dirty="0"/>
              <a:t>.</a:t>
            </a:r>
          </a:p>
          <a:p>
            <a:pPr>
              <a:buFontTx/>
              <a:buChar char="•"/>
            </a:pPr>
            <a:r>
              <a:rPr lang="en-US" dirty="0"/>
              <a:t>Married Abigail Smith (10 years younger)</a:t>
            </a:r>
          </a:p>
          <a:p>
            <a:pPr>
              <a:buFontTx/>
              <a:buChar char="•"/>
            </a:pPr>
            <a:r>
              <a:rPr lang="en-US" dirty="0"/>
              <a:t>5 children: Oldest John Quincy became 6</a:t>
            </a:r>
            <a:r>
              <a:rPr lang="en-US" baseline="30000" dirty="0"/>
              <a:t>th</a:t>
            </a:r>
            <a:r>
              <a:rPr lang="en-US" dirty="0"/>
              <a:t> president</a:t>
            </a:r>
          </a:p>
          <a:p>
            <a:pPr>
              <a:buFontTx/>
              <a:buChar char="•"/>
            </a:pPr>
            <a:r>
              <a:rPr lang="en-US" dirty="0"/>
              <a:t>Delegate to the Continental Congress 1774-77</a:t>
            </a:r>
          </a:p>
          <a:p>
            <a:pPr>
              <a:buFontTx/>
              <a:buChar char="•"/>
            </a:pPr>
            <a:r>
              <a:rPr lang="en-US" dirty="0"/>
              <a:t>Wrote the constitution for MASS. (oldest state constitution)</a:t>
            </a:r>
          </a:p>
          <a:p>
            <a:pPr>
              <a:buFontTx/>
              <a:buChar char="•"/>
            </a:pPr>
            <a:r>
              <a:rPr lang="en-US" dirty="0"/>
              <a:t>Diplomat in Europe </a:t>
            </a:r>
          </a:p>
          <a:p>
            <a:pPr>
              <a:buFontTx/>
              <a:buChar char="•"/>
            </a:pPr>
            <a:r>
              <a:rPr lang="en-US" dirty="0"/>
              <a:t>1789-97 1</a:t>
            </a:r>
            <a:r>
              <a:rPr lang="en-US" baseline="30000" dirty="0"/>
              <a:t>st</a:t>
            </a:r>
            <a:r>
              <a:rPr lang="en-US" dirty="0"/>
              <a:t> Vice President of US</a:t>
            </a:r>
          </a:p>
          <a:p>
            <a:pPr>
              <a:buFontTx/>
              <a:buChar char="•"/>
            </a:pPr>
            <a:r>
              <a:rPr lang="en-US" dirty="0"/>
              <a:t>Knew he was not well liked in the south and west but hoped his years of loyal public service would gather support.</a:t>
            </a:r>
          </a:p>
        </p:txBody>
      </p:sp>
    </p:spTree>
    <p:extLst>
      <p:ext uri="{BB962C8B-B14F-4D97-AF65-F5344CB8AC3E}">
        <p14:creationId xmlns:p14="http://schemas.microsoft.com/office/powerpoint/2010/main" val="849286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1797-1801 2</a:t>
            </a:r>
            <a:r>
              <a:rPr lang="en-US" baseline="30000" dirty="0" smtClean="0"/>
              <a:t>nd</a:t>
            </a:r>
            <a:r>
              <a:rPr lang="en-US" dirty="0" smtClean="0"/>
              <a:t> President of the US @ 61 years old; often in the shadow of Washington.</a:t>
            </a:r>
          </a:p>
          <a:p>
            <a:pPr>
              <a:buFontTx/>
              <a:buChar char="•"/>
            </a:pPr>
            <a:r>
              <a:rPr lang="en-US" dirty="0" smtClean="0"/>
              <a:t>Kept Washington’s cabinet—this was a BIG mistake—they did not support him.</a:t>
            </a:r>
          </a:p>
          <a:p>
            <a:pPr>
              <a:buFontTx/>
              <a:buChar char="•"/>
            </a:pPr>
            <a:r>
              <a:rPr lang="en-US" dirty="0" smtClean="0"/>
              <a:t>Wrote to Alex. Hamilton asking for guidance on national affairs.</a:t>
            </a:r>
          </a:p>
          <a:p>
            <a:pPr>
              <a:buFontTx/>
              <a:buChar char="•"/>
            </a:pPr>
            <a:r>
              <a:rPr lang="en-US" dirty="0" smtClean="0"/>
              <a:t>Died: July 4, 1826 (within hours of Jefferson)</a:t>
            </a:r>
          </a:p>
          <a:p>
            <a:pPr>
              <a:buFontTx/>
              <a:buChar char="•"/>
            </a:pPr>
            <a:r>
              <a:rPr lang="en-US" dirty="0" smtClean="0"/>
              <a:t>They were from opposing political parties but had to work together for the good of the nation!</a:t>
            </a:r>
          </a:p>
          <a:p>
            <a:pPr>
              <a:buFontTx/>
              <a:buChar char="•"/>
            </a:pPr>
            <a:r>
              <a:rPr lang="en-US" dirty="0" smtClean="0"/>
              <a:t>Adams: lacks Washington’s dignity and charismatic personality. He was respected and known for his hard work, honesty, and intelligence.</a:t>
            </a:r>
          </a:p>
          <a:p>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45</a:t>
            </a:fld>
            <a:endParaRPr lang="en-US"/>
          </a:p>
        </p:txBody>
      </p:sp>
    </p:spTree>
    <p:extLst>
      <p:ext uri="{BB962C8B-B14F-4D97-AF65-F5344CB8AC3E}">
        <p14:creationId xmlns:p14="http://schemas.microsoft.com/office/powerpoint/2010/main" val="3958567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1E1A0-FF70-4CCF-9150-0D30869FFC01}" type="slidenum">
              <a:rPr lang="en-US"/>
              <a:pPr/>
              <a:t>46</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pPr>
              <a:buFontTx/>
              <a:buChar char="•"/>
            </a:pPr>
            <a:r>
              <a:rPr lang="en-US"/>
              <a:t>Tallyrand (French Prime Minister) refused to see the American agents unless they paid a bribe.</a:t>
            </a:r>
          </a:p>
          <a:p>
            <a:pPr>
              <a:buFontTx/>
              <a:buChar char="•"/>
            </a:pPr>
            <a:r>
              <a:rPr lang="en-US"/>
              <a:t>He sent 3 agents to meet American’s…they became known at XYZ.</a:t>
            </a:r>
          </a:p>
          <a:p>
            <a:endParaRPr lang="en-US"/>
          </a:p>
          <a:p>
            <a:pPr>
              <a:buFontTx/>
              <a:buChar char="•"/>
            </a:pPr>
            <a:endParaRPr lang="en-US"/>
          </a:p>
        </p:txBody>
      </p:sp>
    </p:spTree>
    <p:extLst>
      <p:ext uri="{BB962C8B-B14F-4D97-AF65-F5344CB8AC3E}">
        <p14:creationId xmlns:p14="http://schemas.microsoft.com/office/powerpoint/2010/main" val="1789262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9AB36-4598-4958-8C68-DE661E346DA7}" type="slidenum">
              <a:rPr lang="en-US"/>
              <a:pPr/>
              <a:t>47</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a:buFontTx/>
              <a:buChar char="•"/>
            </a:pPr>
            <a:r>
              <a:rPr lang="en-US"/>
              <a:t>Adams tried to get Congress to let ships become armed.—Had to go public with XYZ Affair before Congress would move on defense.</a:t>
            </a:r>
          </a:p>
          <a:p>
            <a:pPr>
              <a:buFontTx/>
              <a:buChar char="•"/>
            </a:pPr>
            <a:r>
              <a:rPr lang="en-US"/>
              <a:t>Adams called Washington back as Commander in Chief of the new US Army</a:t>
            </a:r>
          </a:p>
          <a:p>
            <a:pPr lvl="1">
              <a:buFontTx/>
              <a:buChar char="•"/>
            </a:pPr>
            <a:r>
              <a:rPr lang="en-US"/>
              <a:t>Congress est. a Dept. of the Navy.</a:t>
            </a:r>
          </a:p>
          <a:p>
            <a:pPr lvl="1">
              <a:buFontTx/>
              <a:buChar char="•"/>
            </a:pPr>
            <a:r>
              <a:rPr lang="en-US"/>
              <a:t>The US, Constitution, and Constellation were the first warships of the US.</a:t>
            </a:r>
          </a:p>
        </p:txBody>
      </p:sp>
    </p:spTree>
    <p:extLst>
      <p:ext uri="{BB962C8B-B14F-4D97-AF65-F5344CB8AC3E}">
        <p14:creationId xmlns:p14="http://schemas.microsoft.com/office/powerpoint/2010/main" val="993696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61820-D5A3-4EE5-ACBA-241B5EFAB8D1}" type="slidenum">
              <a:rPr lang="en-US"/>
              <a:pPr/>
              <a:t>48</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pPr>
              <a:buFontTx/>
              <a:buChar char="•"/>
            </a:pPr>
            <a:r>
              <a:rPr lang="en-US"/>
              <a:t>Adams was being pressured by member of his own party to go to war…he refused to ask Congress for war.</a:t>
            </a:r>
          </a:p>
          <a:p>
            <a:pPr>
              <a:buFontTx/>
              <a:buChar char="•"/>
            </a:pPr>
            <a:r>
              <a:rPr lang="en-US"/>
              <a:t>Adams forced two of his cabinet to resign for trying to block his peace efforts.</a:t>
            </a:r>
          </a:p>
        </p:txBody>
      </p:sp>
    </p:spTree>
    <p:extLst>
      <p:ext uri="{BB962C8B-B14F-4D97-AF65-F5344CB8AC3E}">
        <p14:creationId xmlns:p14="http://schemas.microsoft.com/office/powerpoint/2010/main" val="2711217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EECAA-11E8-41E7-BFCE-F77C79D41596}" type="slidenum">
              <a:rPr lang="en-US"/>
              <a:pPr/>
              <a:t>49</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a:buFontTx/>
              <a:buChar char="•"/>
            </a:pPr>
            <a:r>
              <a:rPr lang="en-US" sz="1300" b="1" dirty="0"/>
              <a:t>Nations sometimes lose their bearings when confronted by an enemy. In a state of crisis or even panic, they implement measures that are later viewed as regrettable. From 1798 to 1800, the French were considered terrorists, pirating ships and making things uncomfortable for the fledgling American republic. The Federalist Party led a backlash against the French, and Thomas Jefferson and his Republican Party were seen as Francophiles. The XYZ Affair—a scandal centering on the fact that some French officials demanded bribes from American diplomats—brought relations between France and the U.S. to the breaking point. The Federalist Administration of President John Adams considered such solicitations to be grave insults. There were cultural differences as well. In the view of Abigail Adams, Frenchwomen were risqué at best.</a:t>
            </a:r>
            <a:br>
              <a:rPr lang="en-US" sz="1300" b="1" dirty="0"/>
            </a:br>
            <a:r>
              <a:rPr lang="en-US" sz="1300" b="1" dirty="0"/>
              <a:t/>
            </a:r>
            <a:br>
              <a:rPr lang="en-US" sz="1300" b="1" dirty="0"/>
            </a:br>
            <a:r>
              <a:rPr lang="en-US" sz="1300" b="1" dirty="0"/>
              <a:t>The reaction to the threat from France came in the form of the Alien and Sedition Acts, which were championed by the Federalists, passed by Congress and signed by Adams in 1798. The Alien Act required immigrants to reside in the U.S. for 14 years instead of 5 to qualify for citizenship. The act also gave the President the legal right to expel those the government considered "dangerous." The Sedition Act punished "false, scandalous and malicious" writings against the government with fines and imprisonment. Most of those arrested under the Sedition Act were Republican editors, and instead of sending boatloads of aliens back to France, it resulted in no one's deportation. In a foreshadowing of the climate that inspired today's USA Patriot Act, at the turn of the century 200 years ago, it was common practice to question the patriotism of citizens, immigrants and the political opposition.</a:t>
            </a:r>
            <a:br>
              <a:rPr lang="en-US" sz="1300" b="1" dirty="0"/>
            </a:br>
            <a:r>
              <a:rPr lang="en-US" sz="1300" b="1" dirty="0"/>
              <a:t/>
            </a:r>
            <a:br>
              <a:rPr lang="en-US" sz="1300" b="1" dirty="0"/>
            </a:br>
            <a:r>
              <a:rPr lang="en-US" sz="1300" b="1" dirty="0"/>
              <a:t>Jefferson, who was Vice President at the time, drafted his position in secret and wrote it into the Kentucky Resolutions of 1798. James Madison, in collaboration with Jefferson, subsequently authored the Virginia Resolutions. In the second and fourth of the Kentucky Resolutions, Jefferson cited the 10th Amendment, which gives the states powers not delegated to the government by the Constitution, to declare the Alien and Sedition Acts unconstitutional. Jefferson feared that a strong central government might put an end to slavery. Jefferson's fight against the Alien and Sedition Acts is often placed in the context of free speech, but it had unintended consequences beyond that. The Kentucky Resolutions were among the first to defend states' rights, and Jefferson had even threatened secession. Similar ideas helped spark the Civil War.</a:t>
            </a:r>
            <a:br>
              <a:rPr lang="en-US" sz="1300" b="1" dirty="0"/>
            </a:br>
            <a:r>
              <a:rPr lang="en-US" sz="1300" b="1" dirty="0"/>
              <a:t/>
            </a:r>
            <a:br>
              <a:rPr lang="en-US" sz="1300" b="1" dirty="0"/>
            </a:br>
            <a:r>
              <a:rPr lang="en-US" sz="1300" b="1" dirty="0"/>
              <a:t>After Jefferson defeated Adams and was elected President in 1800, the Alien and Sedition Acts were allowed to expire. Adams, looking to distance himself from the mess, blamed the whole idea on Alexander Hamilton—who by then had been murdered by Aaron Burr.</a:t>
            </a:r>
          </a:p>
          <a:p>
            <a:pPr>
              <a:buFontTx/>
              <a:buChar char="•"/>
            </a:pPr>
            <a:r>
              <a:rPr lang="en-US" dirty="0" smtClean="0"/>
              <a:t>These </a:t>
            </a:r>
            <a:r>
              <a:rPr lang="en-US" dirty="0"/>
              <a:t>acts were used by the Adam’s administration to shut down opposition newspapers—Federalist controlled Congress</a:t>
            </a:r>
          </a:p>
          <a:p>
            <a:pPr>
              <a:buFontTx/>
              <a:buChar char="•"/>
            </a:pPr>
            <a:r>
              <a:rPr lang="en-US" dirty="0"/>
              <a:t>“war” The one Adams would NOT agree to with France</a:t>
            </a:r>
            <a:r>
              <a:rPr lang="en-US" dirty="0" smtClean="0"/>
              <a:t>.</a:t>
            </a:r>
            <a:endParaRPr lang="en-US" dirty="0"/>
          </a:p>
          <a:p>
            <a:pPr>
              <a:buFontTx/>
              <a:buChar char="•"/>
            </a:pPr>
            <a:r>
              <a:rPr lang="en-US" dirty="0"/>
              <a:t>WHAT ABOUT THE FIRST AMENDMENT?</a:t>
            </a:r>
          </a:p>
        </p:txBody>
      </p:sp>
    </p:spTree>
    <p:extLst>
      <p:ext uri="{BB962C8B-B14F-4D97-AF65-F5344CB8AC3E}">
        <p14:creationId xmlns:p14="http://schemas.microsoft.com/office/powerpoint/2010/main" val="396903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Black" pitchFamily="34" charset="0"/>
                <a:cs typeface="Times New Roman" pitchFamily="18" charset="0"/>
              </a:defRPr>
            </a:lvl1pPr>
            <a:lvl2pPr marL="757020" indent="-291161">
              <a:defRPr>
                <a:solidFill>
                  <a:schemeClr val="tx1"/>
                </a:solidFill>
                <a:latin typeface="Arial Black" pitchFamily="34" charset="0"/>
                <a:cs typeface="Times New Roman" pitchFamily="18" charset="0"/>
              </a:defRPr>
            </a:lvl2pPr>
            <a:lvl3pPr marL="1164647" indent="-232929">
              <a:defRPr>
                <a:solidFill>
                  <a:schemeClr val="tx1"/>
                </a:solidFill>
                <a:latin typeface="Arial Black" pitchFamily="34" charset="0"/>
                <a:cs typeface="Times New Roman" pitchFamily="18" charset="0"/>
              </a:defRPr>
            </a:lvl3pPr>
            <a:lvl4pPr marL="1630505" indent="-232929">
              <a:defRPr>
                <a:solidFill>
                  <a:schemeClr val="tx1"/>
                </a:solidFill>
                <a:latin typeface="Arial Black" pitchFamily="34" charset="0"/>
                <a:cs typeface="Times New Roman" pitchFamily="18" charset="0"/>
              </a:defRPr>
            </a:lvl4pPr>
            <a:lvl5pPr marL="2096365" indent="-232929">
              <a:defRPr>
                <a:solidFill>
                  <a:schemeClr val="tx1"/>
                </a:solidFill>
                <a:latin typeface="Arial Black" pitchFamily="34" charset="0"/>
                <a:cs typeface="Times New Roman" pitchFamily="18" charset="0"/>
              </a:defRPr>
            </a:lvl5pPr>
            <a:lvl6pPr marL="2562224" indent="-232929" eaLnBrk="0" fontAlgn="base" hangingPunct="0">
              <a:spcBef>
                <a:spcPct val="0"/>
              </a:spcBef>
              <a:spcAft>
                <a:spcPct val="0"/>
              </a:spcAft>
              <a:defRPr>
                <a:solidFill>
                  <a:schemeClr val="tx1"/>
                </a:solidFill>
                <a:latin typeface="Arial Black" pitchFamily="34" charset="0"/>
                <a:cs typeface="Times New Roman" pitchFamily="18" charset="0"/>
              </a:defRPr>
            </a:lvl6pPr>
            <a:lvl7pPr marL="3028082" indent="-232929" eaLnBrk="0" fontAlgn="base" hangingPunct="0">
              <a:spcBef>
                <a:spcPct val="0"/>
              </a:spcBef>
              <a:spcAft>
                <a:spcPct val="0"/>
              </a:spcAft>
              <a:defRPr>
                <a:solidFill>
                  <a:schemeClr val="tx1"/>
                </a:solidFill>
                <a:latin typeface="Arial Black" pitchFamily="34" charset="0"/>
                <a:cs typeface="Times New Roman" pitchFamily="18" charset="0"/>
              </a:defRPr>
            </a:lvl7pPr>
            <a:lvl8pPr marL="3493941" indent="-232929" eaLnBrk="0" fontAlgn="base" hangingPunct="0">
              <a:spcBef>
                <a:spcPct val="0"/>
              </a:spcBef>
              <a:spcAft>
                <a:spcPct val="0"/>
              </a:spcAft>
              <a:defRPr>
                <a:solidFill>
                  <a:schemeClr val="tx1"/>
                </a:solidFill>
                <a:latin typeface="Arial Black" pitchFamily="34" charset="0"/>
                <a:cs typeface="Times New Roman" pitchFamily="18" charset="0"/>
              </a:defRPr>
            </a:lvl8pPr>
            <a:lvl9pPr marL="3959800" indent="-232929" eaLnBrk="0" fontAlgn="base" hangingPunct="0">
              <a:spcBef>
                <a:spcPct val="0"/>
              </a:spcBef>
              <a:spcAft>
                <a:spcPct val="0"/>
              </a:spcAft>
              <a:defRPr>
                <a:solidFill>
                  <a:schemeClr val="tx1"/>
                </a:solidFill>
                <a:latin typeface="Arial Black" pitchFamily="34" charset="0"/>
                <a:cs typeface="Times New Roman" pitchFamily="18" charset="0"/>
              </a:defRPr>
            </a:lvl9pPr>
          </a:lstStyle>
          <a:p>
            <a:fld id="{E4F9F8BF-D396-49C2-9E59-092FFD0EDE98}" type="slidenum">
              <a:rPr lang="en-US">
                <a:latin typeface="Times New Roman" pitchFamily="18" charset="0"/>
              </a:rPr>
              <a:pPr/>
              <a:t>5</a:t>
            </a:fld>
            <a:endParaRPr lang="en-US">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a:buFontTx/>
              <a:buChar char="•"/>
            </a:pPr>
            <a:r>
              <a:rPr lang="en-US" smtClean="0"/>
              <a:t>Washington was escorted from town to town</a:t>
            </a:r>
          </a:p>
          <a:p>
            <a:pPr>
              <a:buFontTx/>
              <a:buChar char="•"/>
            </a:pPr>
            <a:r>
              <a:rPr lang="en-US" smtClean="0"/>
              <a:t>Crowds cheered and church bells rang</a:t>
            </a:r>
          </a:p>
          <a:p>
            <a:pPr>
              <a:buFontTx/>
              <a:buChar char="•"/>
            </a:pPr>
            <a:r>
              <a:rPr lang="en-US" smtClean="0"/>
              <a:t>Congress spent a month debating on what to call the president – “Mr. President”</a:t>
            </a:r>
          </a:p>
          <a:p>
            <a:pPr>
              <a:buFontTx/>
              <a:buChar char="•"/>
            </a:pPr>
            <a:r>
              <a:rPr lang="en-US" smtClean="0"/>
              <a:t>Washington appeared on national coins</a:t>
            </a:r>
          </a:p>
          <a:p>
            <a:pPr>
              <a:buFontTx/>
              <a:buChar char="•"/>
            </a:pPr>
            <a:endParaRPr lang="en-US" smtClean="0"/>
          </a:p>
        </p:txBody>
      </p:sp>
    </p:spTree>
    <p:extLst>
      <p:ext uri="{BB962C8B-B14F-4D97-AF65-F5344CB8AC3E}">
        <p14:creationId xmlns:p14="http://schemas.microsoft.com/office/powerpoint/2010/main" val="1938607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dirty="0" smtClean="0"/>
              <a:t>Jefferson &amp; Madison felt these acts were a misuse of govt. power!!</a:t>
            </a:r>
          </a:p>
          <a:p>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50</a:t>
            </a:fld>
            <a:endParaRPr lang="en-US"/>
          </a:p>
        </p:txBody>
      </p:sp>
    </p:spTree>
    <p:extLst>
      <p:ext uri="{BB962C8B-B14F-4D97-AF65-F5344CB8AC3E}">
        <p14:creationId xmlns:p14="http://schemas.microsoft.com/office/powerpoint/2010/main" val="20828623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Lyon had the distinction of being the first member to have an ethics violation charge filed against him when he was accused of "gross indecency" for spitting in </a:t>
            </a:r>
            <a:r>
              <a:rPr lang="en-US" sz="1300" dirty="0">
                <a:hlinkClick r:id="rId3" tooltip="Roger Griswold"/>
              </a:rPr>
              <a:t>Roger Griswold</a:t>
            </a:r>
            <a:r>
              <a:rPr lang="en-US" sz="1300" dirty="0"/>
              <a:t>'s face. Griswold, a Congressman from </a:t>
            </a:r>
            <a:r>
              <a:rPr lang="en-US" sz="1300" dirty="0">
                <a:hlinkClick r:id="rId4" tooltip="Connecticut"/>
              </a:rPr>
              <a:t>Connecticut</a:t>
            </a:r>
            <a:r>
              <a:rPr lang="en-US" sz="1300" dirty="0"/>
              <a:t>, had insulted Lyon, calling him a scoundrel, which at the time was considered profanity. On January 30, 1798. Congress planned to have a meeting to remove </a:t>
            </a:r>
            <a:r>
              <a:rPr lang="en-US" sz="1300" dirty="0">
                <a:hlinkClick r:id="rId5" tooltip="William Blount"/>
              </a:rPr>
              <a:t>William Blount</a:t>
            </a:r>
            <a:r>
              <a:rPr lang="en-US" sz="1300" dirty="0"/>
              <a:t>, </a:t>
            </a:r>
            <a:r>
              <a:rPr lang="en-US" sz="1300" dirty="0" err="1"/>
              <a:t>of</a:t>
            </a:r>
            <a:r>
              <a:rPr lang="en-US" sz="1300" dirty="0" err="1">
                <a:hlinkClick r:id="rId6" tooltip="Tennessee"/>
              </a:rPr>
              <a:t>Tennessee</a:t>
            </a:r>
            <a:r>
              <a:rPr lang="en-US" sz="1300" dirty="0"/>
              <a:t>, from office. Griswold was trying to attract Lyon's attention, but Lyon was ignoring him on purpose, since they belonged to opposing political parties (Lyon was a Democratic-Republican and Griswold a </a:t>
            </a:r>
            <a:r>
              <a:rPr lang="en-US" sz="1300" dirty="0">
                <a:hlinkClick r:id="rId7" tooltip="Federalist"/>
              </a:rPr>
              <a:t>Federalist</a:t>
            </a:r>
            <a:r>
              <a:rPr lang="en-US" sz="1300" dirty="0"/>
              <a:t>). Griswold finally lost his temper and insulted Lyon. Their clash began when Lyon began a Congressional discussion by declaring himself a champion for the interest of the common man. Mockingly, Congressman Griswold asked if Lyon would be fighting with his wooden sword, a reference to Lyon's dismissal for cowardice during the Revolution. Furious, Lyon spat on the Congressman, earning himself the nickname "The Spitting Lyon". On February 15, 1798, Griswold retaliated by beating Lyon about the head with a wooden cane in view of other representatives on the </a:t>
            </a:r>
            <a:r>
              <a:rPr lang="en-US" sz="1300" dirty="0">
                <a:hlinkClick r:id="rId8" tooltip="United States Senate"/>
              </a:rPr>
              <a:t>Senate</a:t>
            </a:r>
            <a:r>
              <a:rPr lang="en-US" sz="1300" dirty="0"/>
              <a:t> floor. Lyon retreated to a fire pit and defended himself with the tongs until other Congressmen broke up the fight.</a:t>
            </a:r>
            <a:r>
              <a:rPr lang="en-US" sz="1300" baseline="30000" dirty="0">
                <a:hlinkClick r:id="rId9"/>
              </a:rPr>
              <a:t>[2]</a:t>
            </a:r>
            <a:r>
              <a:rPr lang="en-US" sz="1300" dirty="0"/>
              <a:t> Griswold had to be pulled by his legs to urge him to let go of Lyon.</a:t>
            </a:r>
            <a:r>
              <a:rPr lang="en-US" sz="1300" baseline="30000" dirty="0">
                <a:hlinkClick r:id="rId10"/>
              </a:rPr>
              <a:t>[3]</a:t>
            </a:r>
            <a:r>
              <a:rPr lang="en-US" sz="1300" dirty="0"/>
              <a:t> Although the </a:t>
            </a:r>
            <a:r>
              <a:rPr lang="en-US" sz="1300" dirty="0">
                <a:hlinkClick r:id="rId11" tooltip="U.S. House Committee on Standards of Official Conduct"/>
              </a:rPr>
              <a:t>Ethics </a:t>
            </a:r>
            <a:r>
              <a:rPr lang="en-US" sz="1300" dirty="0" err="1">
                <a:hlinkClick r:id="rId11" tooltip="U.S. House Committee on Standards of Official Conduct"/>
              </a:rPr>
              <a:t>Committee</a:t>
            </a:r>
            <a:r>
              <a:rPr lang="en-US" sz="1300" dirty="0" err="1"/>
              <a:t>recommended</a:t>
            </a:r>
            <a:r>
              <a:rPr lang="en-US" sz="1300" dirty="0"/>
              <a:t> censure, the House as a whole rejected the motion to censure him.</a:t>
            </a:r>
            <a:r>
              <a:rPr lang="en-US" sz="1300" baseline="30000" dirty="0">
                <a:hlinkClick r:id="rId12"/>
              </a:rPr>
              <a:t>[4]</a:t>
            </a:r>
            <a:r>
              <a:rPr lang="en-US" sz="1300" dirty="0"/>
              <a:t> Having married the daughter of </a:t>
            </a:r>
            <a:r>
              <a:rPr lang="en-US" sz="1300" dirty="0">
                <a:hlinkClick r:id="rId13" tooltip="Thomas Chittenden"/>
              </a:rPr>
              <a:t>Governor Chittenden</a:t>
            </a:r>
            <a:r>
              <a:rPr lang="en-US" sz="1300" dirty="0"/>
              <a:t>, it is possible Lyon had too much influence to have been removed;</a:t>
            </a:r>
            <a:r>
              <a:rPr lang="en-US" sz="1300" baseline="30000" dirty="0">
                <a:hlinkClick r:id="rId14"/>
              </a:rPr>
              <a:t>[5]</a:t>
            </a:r>
            <a:r>
              <a:rPr lang="en-US" sz="1300" dirty="0"/>
              <a:t> though others argue it was because any actions taken against Lyon would have to be pursued against Griswold.</a:t>
            </a:r>
            <a:r>
              <a:rPr lang="en-US" sz="1300" baseline="30000" dirty="0">
                <a:hlinkClick r:id="rId15"/>
              </a:rPr>
              <a:t>[6]</a:t>
            </a:r>
            <a:endParaRPr lang="en-US" sz="1300" dirty="0"/>
          </a:p>
          <a:p>
            <a:r>
              <a:rPr lang="en-US" sz="1300" dirty="0"/>
              <a:t>Lyon also has the distinction of being the only person to be elected to Congress while in jail. On October 10, 1798, Lyon was found guilty of </a:t>
            </a:r>
            <a:r>
              <a:rPr lang="en-US" sz="1300" dirty="0">
                <a:hlinkClick r:id="rId16" tooltip="Sedition Act"/>
              </a:rPr>
              <a:t>sedition</a:t>
            </a:r>
            <a:r>
              <a:rPr lang="en-US" sz="1300" dirty="0"/>
              <a:t>, in violation of the </a:t>
            </a:r>
            <a:r>
              <a:rPr lang="en-US" sz="1300" dirty="0">
                <a:hlinkClick r:id="rId17" tooltip="Alien and Sedition Acts"/>
              </a:rPr>
              <a:t>Alien and Sedition Acts</a:t>
            </a:r>
            <a:r>
              <a:rPr lang="en-US" sz="1300" dirty="0"/>
              <a:t>; which prohibited malicious writing of the American government as a whole, or of the houses of </a:t>
            </a:r>
            <a:r>
              <a:rPr lang="en-US" sz="1300" dirty="0">
                <a:hlinkClick r:id="rId18" tooltip="United States Congress"/>
              </a:rPr>
              <a:t>Congress</a:t>
            </a:r>
            <a:r>
              <a:rPr lang="en-US" sz="1300" dirty="0"/>
              <a:t>, or of the </a:t>
            </a:r>
            <a:r>
              <a:rPr lang="en-US" sz="1300" dirty="0">
                <a:hlinkClick r:id="rId19" tooltip="President of the United States"/>
              </a:rPr>
              <a:t>President</a:t>
            </a:r>
            <a:r>
              <a:rPr lang="en-US" sz="1300" dirty="0"/>
              <a:t>. Lyon was the first person to be put to trial for violating the acts on charges of criticizing </a:t>
            </a:r>
            <a:r>
              <a:rPr lang="en-US" sz="1300" dirty="0">
                <a:hlinkClick r:id="rId20" tooltip="Federalist Party (United States)"/>
              </a:rPr>
              <a:t>Federalist</a:t>
            </a:r>
            <a:r>
              <a:rPr lang="en-US" sz="1300" dirty="0"/>
              <a:t> president </a:t>
            </a:r>
            <a:r>
              <a:rPr lang="en-US" sz="1300" dirty="0">
                <a:hlinkClick r:id="rId21" tooltip="John Adams"/>
              </a:rPr>
              <a:t>John Adams</a:t>
            </a:r>
            <a:r>
              <a:rPr lang="en-US" sz="1300" dirty="0"/>
              <a:t> for his pretense of going to </a:t>
            </a:r>
            <a:r>
              <a:rPr lang="en-US" sz="1300" dirty="0">
                <a:hlinkClick r:id="rId22" tooltip="Quasi War"/>
              </a:rPr>
              <a:t>war</a:t>
            </a:r>
            <a:r>
              <a:rPr lang="en-US" sz="1300" dirty="0"/>
              <a:t> against </a:t>
            </a:r>
            <a:r>
              <a:rPr lang="en-US" sz="1300" dirty="0">
                <a:hlinkClick r:id="rId23" tooltip="France"/>
              </a:rPr>
              <a:t>France</a:t>
            </a:r>
            <a:r>
              <a:rPr lang="en-US" sz="1300" dirty="0"/>
              <a:t>.</a:t>
            </a:r>
          </a:p>
          <a:p>
            <a:endParaRPr lang="en-US" sz="1300" b="1" dirty="0"/>
          </a:p>
          <a:p>
            <a:endParaRPr lang="en-US" sz="1300" b="1" dirty="0"/>
          </a:p>
          <a:p>
            <a:r>
              <a:rPr lang="en-US" sz="1300" b="1" dirty="0"/>
              <a:t>Representative Roger Griswold of Connecticut attacked Matthew Lyon of Vermont on the House Floor</a:t>
            </a:r>
          </a:p>
          <a:p>
            <a:r>
              <a:rPr lang="en-US" sz="1300" b="1" i="1" dirty="0"/>
              <a:t>February 15, 1798</a:t>
            </a:r>
          </a:p>
          <a:p>
            <a:r>
              <a:rPr lang="en-US" sz="1300" dirty="0"/>
              <a:t>After the House failed to expel Representative </a:t>
            </a:r>
            <a:r>
              <a:rPr lang="en-US" sz="1300" dirty="0">
                <a:hlinkClick r:id="rId24"/>
              </a:rPr>
              <a:t>Matthew Lyon</a:t>
            </a:r>
            <a:r>
              <a:rPr lang="en-US" sz="1300" dirty="0"/>
              <a:t> of Vermont for the “gross indecency” of spitting tobacco juice at Representative </a:t>
            </a:r>
            <a:r>
              <a:rPr lang="en-US" sz="1300" dirty="0">
                <a:hlinkClick r:id="rId25"/>
              </a:rPr>
              <a:t>Roger Griswold</a:t>
            </a:r>
            <a:r>
              <a:rPr lang="en-US" sz="1300" dirty="0"/>
              <a:t> of Connecticut, Griswold sought justice by attacking Lyon on the House Floor (then located in Philadelphia’s Congress Hall) with a cane. Lyon defended himself with a pair of fire tongs. Both Members were separated, and a resolution to expel them was defeated handily, 73 to 21. One contemporary cartoon depicted both Members jousting with cane and tongs in what the cartoonist described as “royal sport.” The episode revealed emergent political factionalism in the House at a time when formal parties had yet to fully form. Underlying the Lyon-Griswold incident was Griswold’s support for the John Adams administration’s hard line diplomacy toward France and military preparations in the event of hostilities. Lyon believed that preparations for war would eventually precipitate war.</a:t>
            </a:r>
          </a:p>
          <a:p>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51</a:t>
            </a:fld>
            <a:endParaRPr lang="en-US"/>
          </a:p>
        </p:txBody>
      </p:sp>
    </p:spTree>
    <p:extLst>
      <p:ext uri="{BB962C8B-B14F-4D97-AF65-F5344CB8AC3E}">
        <p14:creationId xmlns:p14="http://schemas.microsoft.com/office/powerpoint/2010/main" val="1651048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t>Resolutions affirmed principle of </a:t>
            </a:r>
            <a:r>
              <a:rPr lang="en-US" sz="2900" b="1" dirty="0">
                <a:solidFill>
                  <a:srgbClr val="FFC000"/>
                </a:solidFill>
              </a:rPr>
              <a:t>states’ rights</a:t>
            </a:r>
          </a:p>
          <a:p>
            <a:r>
              <a:rPr lang="en-US" sz="2900" b="1" dirty="0">
                <a:solidFill>
                  <a:srgbClr val="FFC000"/>
                </a:solidFill>
              </a:rPr>
              <a:t>States’ Rights</a:t>
            </a:r>
          </a:p>
          <a:p>
            <a:pPr lvl="1"/>
            <a:r>
              <a:rPr lang="en-US" sz="2400" dirty="0"/>
              <a:t>Limiting the federal government to those powers specifically outlined by the Constitution</a:t>
            </a:r>
          </a:p>
          <a:p>
            <a:pPr lvl="1"/>
            <a:r>
              <a:rPr lang="en-US" sz="2400" dirty="0"/>
              <a:t>Reserving to the states all other powers not expressly forbidden to them</a:t>
            </a:r>
          </a:p>
          <a:p>
            <a:pPr lvl="1"/>
            <a:r>
              <a:rPr lang="en-US" sz="2400" dirty="0"/>
              <a:t> </a:t>
            </a:r>
          </a:p>
          <a:p>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52</a:t>
            </a:fld>
            <a:endParaRPr lang="en-US"/>
          </a:p>
        </p:txBody>
      </p:sp>
    </p:spTree>
    <p:extLst>
      <p:ext uri="{BB962C8B-B14F-4D97-AF65-F5344CB8AC3E}">
        <p14:creationId xmlns:p14="http://schemas.microsoft.com/office/powerpoint/2010/main" val="324891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sz="1300" dirty="0">
                <a:latin typeface="Arial" charset="0"/>
              </a:rPr>
              <a:t>Members of the new government had to create new policies that would determine the future of the country</a:t>
            </a:r>
          </a:p>
          <a:p>
            <a:pPr defTabSz="931717">
              <a:defRPr/>
            </a:pPr>
            <a:r>
              <a:rPr lang="en-US" sz="1300" dirty="0">
                <a:latin typeface="Arial" charset="0"/>
              </a:rPr>
              <a:t>Washington wrote: “The first of everything in our situation will serve to establish a precedent.”</a:t>
            </a:r>
          </a:p>
          <a:p>
            <a:endParaRPr lang="en-US" dirty="0"/>
          </a:p>
        </p:txBody>
      </p:sp>
      <p:sp>
        <p:nvSpPr>
          <p:cNvPr id="4" name="Slide Number Placeholder 3"/>
          <p:cNvSpPr>
            <a:spLocks noGrp="1"/>
          </p:cNvSpPr>
          <p:nvPr>
            <p:ph type="sldNum" sz="quarter" idx="10"/>
          </p:nvPr>
        </p:nvSpPr>
        <p:spPr/>
        <p:txBody>
          <a:bodyPr/>
          <a:lstStyle/>
          <a:p>
            <a:fld id="{51DBD4E4-8192-45DC-8785-1B7F5B1D63C4}" type="slidenum">
              <a:rPr lang="en-US" smtClean="0"/>
              <a:pPr/>
              <a:t>7</a:t>
            </a:fld>
            <a:endParaRPr lang="en-US"/>
          </a:p>
        </p:txBody>
      </p:sp>
    </p:spTree>
    <p:extLst>
      <p:ext uri="{BB962C8B-B14F-4D97-AF65-F5344CB8AC3E}">
        <p14:creationId xmlns:p14="http://schemas.microsoft.com/office/powerpoint/2010/main" val="177332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8</a:t>
            </a:fld>
            <a:endParaRPr lang="en-US"/>
          </a:p>
        </p:txBody>
      </p:sp>
    </p:spTree>
    <p:extLst>
      <p:ext uri="{BB962C8B-B14F-4D97-AF65-F5344CB8AC3E}">
        <p14:creationId xmlns:p14="http://schemas.microsoft.com/office/powerpoint/2010/main" val="314468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9</a:t>
            </a:fld>
            <a:endParaRPr lang="en-US"/>
          </a:p>
        </p:txBody>
      </p:sp>
    </p:spTree>
    <p:extLst>
      <p:ext uri="{BB962C8B-B14F-4D97-AF65-F5344CB8AC3E}">
        <p14:creationId xmlns:p14="http://schemas.microsoft.com/office/powerpoint/2010/main" val="77515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10</a:t>
            </a:fld>
            <a:endParaRPr lang="en-US"/>
          </a:p>
        </p:txBody>
      </p:sp>
    </p:spTree>
    <p:extLst>
      <p:ext uri="{BB962C8B-B14F-4D97-AF65-F5344CB8AC3E}">
        <p14:creationId xmlns:p14="http://schemas.microsoft.com/office/powerpoint/2010/main" val="80217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D4E4-8192-45DC-8785-1B7F5B1D63C4}" type="slidenum">
              <a:rPr lang="en-US" smtClean="0"/>
              <a:pPr/>
              <a:t>11</a:t>
            </a:fld>
            <a:endParaRPr lang="en-US"/>
          </a:p>
        </p:txBody>
      </p:sp>
    </p:spTree>
    <p:extLst>
      <p:ext uri="{BB962C8B-B14F-4D97-AF65-F5344CB8AC3E}">
        <p14:creationId xmlns:p14="http://schemas.microsoft.com/office/powerpoint/2010/main" val="7447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12/1/2015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1572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33400" y="1600200"/>
            <a:ext cx="3924300" cy="4572000"/>
          </a:xfrm>
        </p:spPr>
        <p:txBody>
          <a:bodyPr/>
          <a:lstStyle/>
          <a:p>
            <a:pPr lvl="0"/>
            <a:endParaRPr lang="en-US" noProof="0" smtClean="0"/>
          </a:p>
        </p:txBody>
      </p:sp>
      <p:sp>
        <p:nvSpPr>
          <p:cNvPr id="4" name="Text Placeholder 3"/>
          <p:cNvSpPr>
            <a:spLocks noGrp="1"/>
          </p:cNvSpPr>
          <p:nvPr>
            <p:ph type="body" sz="half" idx="2"/>
          </p:nvPr>
        </p:nvSpPr>
        <p:spPr>
          <a:xfrm>
            <a:off x="4610100" y="16002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quarter"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52DF2D-BCEC-4737-A336-220EF44750A8}" type="slidenum">
              <a:rPr lang="en-US"/>
              <a:pPr>
                <a:defRPr/>
              </a:pPr>
              <a:t>‹#›</a:t>
            </a:fld>
            <a:endParaRPr lang="en-US"/>
          </a:p>
        </p:txBody>
      </p:sp>
    </p:spTree>
    <p:extLst>
      <p:ext uri="{BB962C8B-B14F-4D97-AF65-F5344CB8AC3E}">
        <p14:creationId xmlns:p14="http://schemas.microsoft.com/office/powerpoint/2010/main" val="166198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12/1/2015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12/1/2015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youtu.be/notJuFGXQ9w?list=PL7hMR60ct02K9WzDc2eU-pKaWHwRpP50n"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usdebtclock.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File:First_Bank_of_the_United_States.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youtu.be/oeHepBjAyS0?list=PL7hMR60ct02K9WzDc2eU-pKaWHwRpP50n"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hyperlink" Target="http://youtu.be/uw0KcA59_8s?list=PL7hMR60ct02K9WzDc2eU-pKaWHwRpP50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entury Gothic" pitchFamily="34" charset="0"/>
              </a:rPr>
              <a:t>Chapter</a:t>
            </a:r>
            <a:r>
              <a:rPr lang="en-US" dirty="0" smtClean="0"/>
              <a:t> 8</a:t>
            </a:r>
            <a:br>
              <a:rPr lang="en-US" dirty="0" smtClean="0"/>
            </a:br>
            <a:r>
              <a:rPr lang="en-US" dirty="0" smtClean="0"/>
              <a:t>A </a:t>
            </a:r>
            <a:r>
              <a:rPr lang="en-US" dirty="0" smtClean="0">
                <a:latin typeface="Century Gothic" pitchFamily="34" charset="0"/>
              </a:rPr>
              <a:t>New</a:t>
            </a:r>
            <a:r>
              <a:rPr lang="en-US" dirty="0" smtClean="0"/>
              <a:t> Nation</a:t>
            </a:r>
            <a:endParaRPr lang="en-US" dirty="0"/>
          </a:p>
        </p:txBody>
      </p:sp>
      <p:sp>
        <p:nvSpPr>
          <p:cNvPr id="3" name="Subtitle 2"/>
          <p:cNvSpPr>
            <a:spLocks noGrp="1"/>
          </p:cNvSpPr>
          <p:nvPr>
            <p:ph type="subTitle" idx="1"/>
          </p:nvPr>
        </p:nvSpPr>
        <p:spPr/>
        <p:txBody>
          <a:bodyPr/>
          <a:lstStyle/>
          <a:p>
            <a:r>
              <a:rPr lang="en-US" dirty="0" smtClean="0"/>
              <a:t>Section 1:  Washington Leads a New Nation</a:t>
            </a:r>
          </a:p>
          <a:p>
            <a:r>
              <a:rPr lang="en-US" dirty="0" smtClean="0"/>
              <a:t>Section 2:  Hamilton &amp; National Finances</a:t>
            </a:r>
          </a:p>
          <a:p>
            <a:r>
              <a:rPr lang="en-US" dirty="0" smtClean="0"/>
              <a:t>Section 3: </a:t>
            </a:r>
            <a:r>
              <a:rPr lang="en-US" dirty="0"/>
              <a:t> </a:t>
            </a:r>
            <a:r>
              <a:rPr lang="en-US" dirty="0" smtClean="0"/>
              <a:t>Challenges for a New Nation</a:t>
            </a:r>
          </a:p>
          <a:p>
            <a:r>
              <a:rPr lang="en-US" dirty="0" smtClean="0"/>
              <a:t>Section 4:  John Adams’s Presidency</a:t>
            </a:r>
          </a:p>
          <a:p>
            <a:endParaRPr lang="en-US" dirty="0"/>
          </a:p>
        </p:txBody>
      </p:sp>
    </p:spTree>
    <p:extLst>
      <p:ext uri="{BB962C8B-B14F-4D97-AF65-F5344CB8AC3E}">
        <p14:creationId xmlns:p14="http://schemas.microsoft.com/office/powerpoint/2010/main" val="1782054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Secretary of Defense</a:t>
            </a:r>
            <a:r>
              <a:rPr lang="en-US" sz="2000" dirty="0" smtClean="0"/>
              <a:t>                    National Defense </a:t>
            </a:r>
            <a:endParaRPr lang="en-US" dirty="0"/>
          </a:p>
        </p:txBody>
      </p:sp>
      <p:sp>
        <p:nvSpPr>
          <p:cNvPr id="3" name="Text Placeholder 2"/>
          <p:cNvSpPr>
            <a:spLocks noGrp="1"/>
          </p:cNvSpPr>
          <p:nvPr>
            <p:ph type="body" idx="1"/>
          </p:nvPr>
        </p:nvSpPr>
        <p:spPr>
          <a:xfrm>
            <a:off x="457200" y="1698987"/>
            <a:ext cx="4040188" cy="968013"/>
          </a:xfrm>
        </p:spPr>
        <p:txBody>
          <a:bodyPr>
            <a:normAutofit fontScale="92500" lnSpcReduction="20000"/>
          </a:bodyPr>
          <a:lstStyle/>
          <a:p>
            <a:pPr algn="ctr"/>
            <a:r>
              <a:rPr lang="en-US" dirty="0" smtClean="0"/>
              <a:t>Henry Knox</a:t>
            </a:r>
          </a:p>
          <a:p>
            <a:pPr algn="ctr"/>
            <a:r>
              <a:rPr lang="en-US" dirty="0" smtClean="0"/>
              <a:t>1789-1794</a:t>
            </a:r>
          </a:p>
          <a:p>
            <a:pPr algn="ctr"/>
            <a:r>
              <a:rPr lang="en-US" dirty="0" smtClean="0"/>
              <a:t>1</a:t>
            </a:r>
            <a:r>
              <a:rPr lang="en-US" baseline="30000" dirty="0" smtClean="0"/>
              <a:t>st</a:t>
            </a:r>
            <a:r>
              <a:rPr lang="en-US" dirty="0" smtClean="0"/>
              <a:t> Secretary</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90600" y="2667000"/>
            <a:ext cx="3014119" cy="3951287"/>
          </a:xfrm>
        </p:spPr>
      </p:pic>
      <p:sp>
        <p:nvSpPr>
          <p:cNvPr id="5" name="Text Placeholder 4"/>
          <p:cNvSpPr>
            <a:spLocks noGrp="1"/>
          </p:cNvSpPr>
          <p:nvPr>
            <p:ph type="body" sz="quarter" idx="3"/>
          </p:nvPr>
        </p:nvSpPr>
        <p:spPr>
          <a:xfrm>
            <a:off x="4645025" y="1698987"/>
            <a:ext cx="4041775" cy="968013"/>
          </a:xfrm>
        </p:spPr>
        <p:txBody>
          <a:bodyPr>
            <a:normAutofit fontScale="92500" lnSpcReduction="20000"/>
          </a:bodyPr>
          <a:lstStyle/>
          <a:p>
            <a:pPr algn="ctr"/>
            <a:r>
              <a:rPr lang="en-US" dirty="0" smtClean="0"/>
              <a:t>Ashton Carter</a:t>
            </a:r>
            <a:endParaRPr lang="en-US" dirty="0" smtClean="0"/>
          </a:p>
          <a:p>
            <a:pPr algn="ctr"/>
            <a:r>
              <a:rPr lang="en-US" dirty="0" smtClean="0"/>
              <a:t>2015-present</a:t>
            </a:r>
            <a:endParaRPr lang="en-US" dirty="0" smtClean="0"/>
          </a:p>
          <a:p>
            <a:pPr algn="ctr"/>
            <a:r>
              <a:rPr lang="en-US" dirty="0" smtClean="0"/>
              <a:t>25</a:t>
            </a:r>
            <a:r>
              <a:rPr lang="en-US" baseline="30000" dirty="0" smtClean="0"/>
              <a:t>th</a:t>
            </a:r>
            <a:r>
              <a:rPr lang="en-US" dirty="0" smtClean="0"/>
              <a:t> </a:t>
            </a:r>
            <a:r>
              <a:rPr lang="en-US" dirty="0" smtClean="0"/>
              <a:t>Secretary</a:t>
            </a:r>
            <a:endParaRPr lang="en-US" dirty="0"/>
          </a:p>
        </p:txBody>
      </p:sp>
      <p:pic>
        <p:nvPicPr>
          <p:cNvPr id="6" name="Content Placeholder 5"/>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10363200" y="2491887"/>
            <a:ext cx="3124200" cy="3905250"/>
          </a:xfrm>
        </p:spPr>
      </p:pic>
      <p:pic>
        <p:nvPicPr>
          <p:cNvPr id="1026" name="Picture 2" descr="http://upload.wikimedia.org/wikipedia/commons/5/54/Ashton_Carter_DOD_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2606509"/>
            <a:ext cx="3215640" cy="40195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1353800" y="-838200"/>
            <a:ext cx="3287433" cy="5034915"/>
            <a:chOff x="10668000" y="1143000"/>
            <a:chExt cx="3287433" cy="5034915"/>
          </a:xfrm>
          <a:solidFill>
            <a:schemeClr val="bg1"/>
          </a:solidFill>
        </p:grpSpPr>
        <p:pic>
          <p:nvPicPr>
            <p:cNvPr id="9" name="Picture 2" descr="http://upload.wikimedia.org/wikipedia/commons/5/54/Ashton_Carter_DOD_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0" y="1143000"/>
              <a:ext cx="3215640" cy="4019550"/>
            </a:xfrm>
            <a:prstGeom prst="rect">
              <a:avLst/>
            </a:prstGeom>
            <a:grpFill/>
            <a:extLst/>
          </p:spPr>
        </p:pic>
        <p:sp>
          <p:nvSpPr>
            <p:cNvPr id="10" name="TextBox 9"/>
            <p:cNvSpPr txBox="1"/>
            <p:nvPr/>
          </p:nvSpPr>
          <p:spPr>
            <a:xfrm rot="19331989">
              <a:off x="11922782" y="4126111"/>
              <a:ext cx="2032651" cy="461665"/>
            </a:xfrm>
            <a:prstGeom prst="rect">
              <a:avLst/>
            </a:prstGeom>
            <a:grpFill/>
          </p:spPr>
          <p:txBody>
            <a:bodyPr wrap="square" rtlCol="0">
              <a:spAutoFit/>
            </a:bodyPr>
            <a:lstStyle/>
            <a:p>
              <a:pPr algn="ctr"/>
              <a:r>
                <a:rPr lang="en-US" sz="2400" b="1" dirty="0" smtClean="0"/>
                <a:t>NOMINEE</a:t>
              </a:r>
              <a:endParaRPr lang="en-US" sz="2400" b="1" dirty="0"/>
            </a:p>
          </p:txBody>
        </p:sp>
        <p:sp>
          <p:nvSpPr>
            <p:cNvPr id="11" name="TextBox 10"/>
            <p:cNvSpPr txBox="1"/>
            <p:nvPr/>
          </p:nvSpPr>
          <p:spPr>
            <a:xfrm>
              <a:off x="10668000" y="5162252"/>
              <a:ext cx="3215640" cy="1015663"/>
            </a:xfrm>
            <a:prstGeom prst="rect">
              <a:avLst/>
            </a:prstGeom>
            <a:grpFill/>
          </p:spPr>
          <p:txBody>
            <a:bodyPr wrap="square" rtlCol="0">
              <a:spAutoFit/>
            </a:bodyPr>
            <a:lstStyle/>
            <a:p>
              <a:pPr algn="ctr"/>
              <a:endParaRPr lang="en-US" sz="1200" b="1" dirty="0" smtClean="0"/>
            </a:p>
            <a:p>
              <a:pPr algn="ctr"/>
              <a:r>
                <a:rPr lang="en-US" sz="2400" b="1" dirty="0" smtClean="0"/>
                <a:t>Ashton Carter </a:t>
              </a:r>
            </a:p>
            <a:p>
              <a:pPr algn="ctr"/>
              <a:r>
                <a:rPr lang="en-US" sz="2400" b="1" dirty="0" smtClean="0"/>
                <a:t>25</a:t>
              </a:r>
              <a:r>
                <a:rPr lang="en-US" sz="2400" b="1" baseline="30000" dirty="0" smtClean="0"/>
                <a:t>th</a:t>
              </a:r>
              <a:r>
                <a:rPr lang="en-US" sz="2400" b="1" dirty="0" smtClean="0"/>
                <a:t> Secretary?</a:t>
              </a:r>
              <a:r>
                <a:rPr lang="en-US" sz="2400" b="1" dirty="0" smtClean="0">
                  <a:solidFill>
                    <a:schemeClr val="bg1"/>
                  </a:solidFill>
                </a:rPr>
                <a:t>.</a:t>
              </a:r>
              <a:endParaRPr lang="en-US" sz="2400" b="1" dirty="0">
                <a:solidFill>
                  <a:schemeClr val="bg1"/>
                </a:solidFill>
              </a:endParaRPr>
            </a:p>
          </p:txBody>
        </p:sp>
      </p:grpSp>
      <p:sp>
        <p:nvSpPr>
          <p:cNvPr id="12" name="Text Placeholder 4"/>
          <p:cNvSpPr txBox="1">
            <a:spLocks/>
          </p:cNvSpPr>
          <p:nvPr/>
        </p:nvSpPr>
        <p:spPr>
          <a:xfrm>
            <a:off x="9753600" y="4953000"/>
            <a:ext cx="4041775" cy="968013"/>
          </a:xfrm>
          <a:prstGeom prst="rect">
            <a:avLst/>
          </a:prstGeom>
        </p:spPr>
        <p:txBody>
          <a:bodyPr vert="horz" lIns="146304" tIns="91440" rtlCol="0" anchor="ctr">
            <a:normAutofit fontScale="92500" lnSpcReduction="20000"/>
          </a:bodyPr>
          <a:lstStyle>
            <a:lvl1pPr marL="0" indent="0" algn="l" rtl="0" eaLnBrk="1" latinLnBrk="0" hangingPunct="1">
              <a:spcBef>
                <a:spcPts val="0"/>
              </a:spcBef>
              <a:buClr>
                <a:schemeClr val="accent1"/>
              </a:buClr>
              <a:buSzPct val="80000"/>
              <a:buFont typeface="Wingdings 2"/>
              <a:buNone/>
              <a:defRPr kumimoji="0" sz="2300" b="1" kern="1200" cap="all" baseline="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2000" b="1"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800" b="1"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1600" b="1"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1600" b="1"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1600" b="1"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1600" b="1"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1600" b="1"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1600" b="1" kern="1200" baseline="0">
                <a:solidFill>
                  <a:schemeClr val="tx1"/>
                </a:solidFill>
                <a:latin typeface="+mn-lt"/>
                <a:ea typeface="+mn-ea"/>
                <a:cs typeface="+mn-cs"/>
              </a:defRPr>
            </a:lvl9pPr>
            <a:extLst/>
          </a:lstStyle>
          <a:p>
            <a:pPr algn="ctr"/>
            <a:r>
              <a:rPr lang="en-US" dirty="0" smtClean="0"/>
              <a:t>Chuck Hagel</a:t>
            </a:r>
          </a:p>
          <a:p>
            <a:pPr algn="ctr"/>
            <a:r>
              <a:rPr lang="en-US" dirty="0" smtClean="0"/>
              <a:t>2013-present</a:t>
            </a:r>
          </a:p>
          <a:p>
            <a:pPr algn="ctr"/>
            <a:r>
              <a:rPr lang="en-US" dirty="0" smtClean="0"/>
              <a:t>24</a:t>
            </a:r>
            <a:r>
              <a:rPr lang="en-US" baseline="30000" dirty="0" smtClean="0"/>
              <a:t>th</a:t>
            </a:r>
            <a:r>
              <a:rPr lang="en-US" dirty="0" smtClean="0"/>
              <a:t> Secretary</a:t>
            </a:r>
            <a:endParaRPr lang="en-US" dirty="0"/>
          </a:p>
        </p:txBody>
      </p:sp>
    </p:spTree>
    <p:extLst>
      <p:ext uri="{BB962C8B-B14F-4D97-AF65-F5344CB8AC3E}">
        <p14:creationId xmlns:p14="http://schemas.microsoft.com/office/powerpoint/2010/main" val="2508901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eaLnBrk="1" hangingPunct="1"/>
            <a:r>
              <a:rPr lang="en-US" u="sng" smtClean="0">
                <a:latin typeface="Arial" charset="0"/>
              </a:rPr>
              <a:t>JUDICIARY ACT OF 1789</a:t>
            </a:r>
          </a:p>
        </p:txBody>
      </p:sp>
      <p:sp>
        <p:nvSpPr>
          <p:cNvPr id="81923" name="Rectangle 3"/>
          <p:cNvSpPr>
            <a:spLocks noGrp="1" noChangeArrowheads="1"/>
          </p:cNvSpPr>
          <p:nvPr>
            <p:ph type="body" idx="1"/>
          </p:nvPr>
        </p:nvSpPr>
        <p:spPr>
          <a:xfrm>
            <a:off x="0" y="1752600"/>
            <a:ext cx="9144000" cy="5105400"/>
          </a:xfrm>
        </p:spPr>
        <p:txBody>
          <a:bodyPr/>
          <a:lstStyle/>
          <a:p>
            <a:pPr eaLnBrk="1" hangingPunct="1">
              <a:lnSpc>
                <a:spcPct val="90000"/>
              </a:lnSpc>
            </a:pPr>
            <a:r>
              <a:rPr lang="en-US" sz="2800" dirty="0" smtClean="0">
                <a:latin typeface="Arial" charset="0"/>
              </a:rPr>
              <a:t>Congress set up the federal court system</a:t>
            </a:r>
          </a:p>
          <a:p>
            <a:pPr eaLnBrk="1" hangingPunct="1">
              <a:lnSpc>
                <a:spcPct val="90000"/>
              </a:lnSpc>
            </a:pPr>
            <a:r>
              <a:rPr lang="en-US" sz="2800" dirty="0" smtClean="0">
                <a:latin typeface="Arial" charset="0"/>
              </a:rPr>
              <a:t>It established a Supreme Court with 6 judges</a:t>
            </a:r>
          </a:p>
          <a:p>
            <a:pPr eaLnBrk="1" hangingPunct="1">
              <a:lnSpc>
                <a:spcPct val="90000"/>
              </a:lnSpc>
            </a:pPr>
            <a:r>
              <a:rPr lang="en-US" sz="2800" dirty="0" smtClean="0">
                <a:latin typeface="Arial" charset="0"/>
              </a:rPr>
              <a:t>13 district courts and 3 courts of appeal</a:t>
            </a:r>
          </a:p>
          <a:p>
            <a:pPr eaLnBrk="1" hangingPunct="1">
              <a:lnSpc>
                <a:spcPct val="90000"/>
              </a:lnSpc>
            </a:pPr>
            <a:r>
              <a:rPr lang="en-US" sz="2800" dirty="0" smtClean="0">
                <a:latin typeface="Arial" charset="0"/>
              </a:rPr>
              <a:t>State Laws remained but Federal courts have the power to reverse state decisions</a:t>
            </a:r>
          </a:p>
          <a:p>
            <a:pPr eaLnBrk="1" hangingPunct="1">
              <a:lnSpc>
                <a:spcPct val="90000"/>
              </a:lnSpc>
            </a:pPr>
            <a:r>
              <a:rPr lang="en-US" sz="2800" dirty="0" smtClean="0">
                <a:latin typeface="Arial" charset="0"/>
              </a:rPr>
              <a:t>President nominated judges, then they had to be approved by the senate</a:t>
            </a:r>
          </a:p>
          <a:p>
            <a:pPr eaLnBrk="1" hangingPunct="1">
              <a:lnSpc>
                <a:spcPct val="90000"/>
              </a:lnSpc>
            </a:pPr>
            <a:r>
              <a:rPr lang="en-US" sz="2800" dirty="0" smtClean="0">
                <a:latin typeface="Arial" charset="0"/>
              </a:rPr>
              <a:t>John Jay – 1</a:t>
            </a:r>
            <a:r>
              <a:rPr lang="en-US" sz="2800" baseline="30000" dirty="0" smtClean="0">
                <a:latin typeface="Arial" charset="0"/>
              </a:rPr>
              <a:t>st</a:t>
            </a:r>
            <a:r>
              <a:rPr lang="en-US" sz="2800" dirty="0" smtClean="0">
                <a:latin typeface="Arial" charset="0"/>
              </a:rPr>
              <a:t> Supreme Court Justice</a:t>
            </a:r>
          </a:p>
        </p:txBody>
      </p:sp>
    </p:spTree>
    <p:extLst>
      <p:ext uri="{BB962C8B-B14F-4D97-AF65-F5344CB8AC3E}">
        <p14:creationId xmlns:p14="http://schemas.microsoft.com/office/powerpoint/2010/main" val="2197639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fade">
                                      <p:cBhvr>
                                        <p:cTn id="12" dur="2000"/>
                                        <p:tgtEl>
                                          <p:spTgt spid="819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fade">
                                      <p:cBhvr>
                                        <p:cTn id="17" dur="2000"/>
                                        <p:tgtEl>
                                          <p:spTgt spid="819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23">
                                            <p:txEl>
                                              <p:pRg st="2" end="2"/>
                                            </p:txEl>
                                          </p:spTgt>
                                        </p:tgtEl>
                                        <p:attrNameLst>
                                          <p:attrName>style.visibility</p:attrName>
                                        </p:attrNameLst>
                                      </p:cBhvr>
                                      <p:to>
                                        <p:strVal val="visible"/>
                                      </p:to>
                                    </p:set>
                                    <p:animEffect transition="in" filter="fade">
                                      <p:cBhvr>
                                        <p:cTn id="22" dur="2000"/>
                                        <p:tgtEl>
                                          <p:spTgt spid="819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23">
                                            <p:txEl>
                                              <p:pRg st="3" end="3"/>
                                            </p:txEl>
                                          </p:spTgt>
                                        </p:tgtEl>
                                        <p:attrNameLst>
                                          <p:attrName>style.visibility</p:attrName>
                                        </p:attrNameLst>
                                      </p:cBhvr>
                                      <p:to>
                                        <p:strVal val="visible"/>
                                      </p:to>
                                    </p:set>
                                    <p:animEffect transition="in" filter="fade">
                                      <p:cBhvr>
                                        <p:cTn id="27" dur="2000"/>
                                        <p:tgtEl>
                                          <p:spTgt spid="819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23">
                                            <p:txEl>
                                              <p:pRg st="4" end="4"/>
                                            </p:txEl>
                                          </p:spTgt>
                                        </p:tgtEl>
                                        <p:attrNameLst>
                                          <p:attrName>style.visibility</p:attrName>
                                        </p:attrNameLst>
                                      </p:cBhvr>
                                      <p:to>
                                        <p:strVal val="visible"/>
                                      </p:to>
                                    </p:set>
                                    <p:animEffect transition="in" filter="fade">
                                      <p:cBhvr>
                                        <p:cTn id="32" dur="2000"/>
                                        <p:tgtEl>
                                          <p:spTgt spid="819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23">
                                            <p:txEl>
                                              <p:pRg st="5" end="5"/>
                                            </p:txEl>
                                          </p:spTgt>
                                        </p:tgtEl>
                                        <p:attrNameLst>
                                          <p:attrName>style.visibility</p:attrName>
                                        </p:attrNameLst>
                                      </p:cBhvr>
                                      <p:to>
                                        <p:strVal val="visible"/>
                                      </p:to>
                                    </p:set>
                                    <p:animEffect transition="in" filter="fade">
                                      <p:cBhvr>
                                        <p:cTn id="37" dur="2000"/>
                                        <p:tgtEl>
                                          <p:spTgt spid="81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Ch7 Section 2: </a:t>
            </a:r>
            <a:br>
              <a:rPr lang="en-US" dirty="0" smtClean="0"/>
            </a:br>
            <a:r>
              <a:rPr lang="en-US" dirty="0" smtClean="0"/>
              <a:t>Hamilton &amp; National Finances</a:t>
            </a:r>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5438633" y="290675"/>
            <a:ext cx="3352800" cy="707886"/>
          </a:xfrm>
          <a:prstGeom prst="rect">
            <a:avLst/>
          </a:prstGeom>
          <a:noFill/>
        </p:spPr>
        <p:txBody>
          <a:bodyPr wrap="square" rtlCol="0">
            <a:spAutoFit/>
          </a:bodyPr>
          <a:lstStyle/>
          <a:p>
            <a:pPr algn="ctr"/>
            <a:r>
              <a:rPr lang="en-US" sz="2000" dirty="0" smtClean="0">
                <a:hlinkClick r:id="rId2"/>
              </a:rPr>
              <a:t>Hamilton schools Jefferson</a:t>
            </a:r>
            <a:r>
              <a:rPr lang="en-US" sz="2000" dirty="0" smtClean="0"/>
              <a:t> on the National Bank </a:t>
            </a:r>
            <a:endParaRPr lang="en-US" sz="2000" dirty="0"/>
          </a:p>
        </p:txBody>
      </p:sp>
    </p:spTree>
    <p:extLst>
      <p:ext uri="{BB962C8B-B14F-4D97-AF65-F5344CB8AC3E}">
        <p14:creationId xmlns:p14="http://schemas.microsoft.com/office/powerpoint/2010/main" val="2244889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845150"/>
          </a:xfrm>
          <a:prstGeom prst="rect">
            <a:avLst/>
          </a:prstGeom>
        </p:spPr>
      </p:pic>
      <p:sp>
        <p:nvSpPr>
          <p:cNvPr id="3" name="Rectangle 2"/>
          <p:cNvSpPr/>
          <p:nvPr/>
        </p:nvSpPr>
        <p:spPr>
          <a:xfrm>
            <a:off x="152400" y="4843694"/>
            <a:ext cx="8839200" cy="1200329"/>
          </a:xfrm>
          <a:prstGeom prst="rect">
            <a:avLst/>
          </a:prstGeom>
        </p:spPr>
        <p:txBody>
          <a:bodyPr wrap="square">
            <a:spAutoFit/>
          </a:bodyPr>
          <a:lstStyle/>
          <a:p>
            <a:r>
              <a:rPr lang="en-US" sz="2400" dirty="0" smtClean="0">
                <a:latin typeface="Arial" charset="0"/>
              </a:rPr>
              <a:t>Sec. of </a:t>
            </a:r>
            <a:r>
              <a:rPr lang="en-US" sz="2400" dirty="0">
                <a:latin typeface="Arial" charset="0"/>
              </a:rPr>
              <a:t>Treasury, Hamilton had to deal with a huge </a:t>
            </a:r>
            <a:r>
              <a:rPr lang="en-US" sz="2400" dirty="0" smtClean="0">
                <a:latin typeface="Arial" charset="0"/>
              </a:rPr>
              <a:t>debt</a:t>
            </a:r>
            <a:endParaRPr lang="en-US" sz="2400" dirty="0">
              <a:latin typeface="Arial" charset="0"/>
            </a:endParaRPr>
          </a:p>
          <a:p>
            <a:r>
              <a:rPr lang="en-US" sz="2400" b="1" u="sng" dirty="0">
                <a:solidFill>
                  <a:srgbClr val="FFC000"/>
                </a:solidFill>
                <a:latin typeface="Arial" charset="0"/>
              </a:rPr>
              <a:t>NATIONAL DEBT:</a:t>
            </a:r>
            <a:r>
              <a:rPr lang="en-US" sz="2400" dirty="0">
                <a:solidFill>
                  <a:srgbClr val="FFC000"/>
                </a:solidFill>
                <a:latin typeface="Arial" charset="0"/>
              </a:rPr>
              <a:t> </a:t>
            </a:r>
            <a:r>
              <a:rPr lang="en-US" sz="2400" dirty="0">
                <a:latin typeface="Arial" charset="0"/>
              </a:rPr>
              <a:t>The amount of money owed by the U.S</a:t>
            </a:r>
            <a:r>
              <a:rPr lang="en-US" sz="2400" dirty="0" smtClean="0">
                <a:latin typeface="Arial" charset="0"/>
              </a:rPr>
              <a:t>.</a:t>
            </a:r>
          </a:p>
          <a:p>
            <a:endParaRPr lang="en-US" sz="2400" dirty="0">
              <a:latin typeface="Arial" charset="0"/>
            </a:endParaRPr>
          </a:p>
        </p:txBody>
      </p:sp>
      <p:sp>
        <p:nvSpPr>
          <p:cNvPr id="4" name="TextBox 3"/>
          <p:cNvSpPr txBox="1"/>
          <p:nvPr/>
        </p:nvSpPr>
        <p:spPr>
          <a:xfrm>
            <a:off x="5943600" y="5859357"/>
            <a:ext cx="2743200" cy="369332"/>
          </a:xfrm>
          <a:prstGeom prst="rect">
            <a:avLst/>
          </a:prstGeom>
          <a:noFill/>
        </p:spPr>
        <p:txBody>
          <a:bodyPr wrap="square" rtlCol="0">
            <a:spAutoFit/>
          </a:bodyPr>
          <a:lstStyle/>
          <a:p>
            <a:r>
              <a:rPr lang="en-US" dirty="0" smtClean="0">
                <a:hlinkClick r:id="rId4"/>
              </a:rPr>
              <a:t>US National Debt Clock</a:t>
            </a:r>
            <a:endParaRPr lang="en-US" dirty="0"/>
          </a:p>
        </p:txBody>
      </p:sp>
    </p:spTree>
    <p:extLst>
      <p:ext uri="{BB962C8B-B14F-4D97-AF65-F5344CB8AC3E}">
        <p14:creationId xmlns:p14="http://schemas.microsoft.com/office/powerpoint/2010/main" val="391240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118872" indent="0" algn="ctr">
              <a:buNone/>
            </a:pPr>
            <a:r>
              <a:rPr lang="en-US" b="1" dirty="0">
                <a:solidFill>
                  <a:srgbClr val="F34E27"/>
                </a:solidFill>
              </a:rPr>
              <a:t>Hamilton wanted to pay down US debt, place tariffs on imports and create a national bank</a:t>
            </a:r>
            <a:r>
              <a:rPr lang="en-US" b="1" dirty="0" smtClean="0">
                <a:solidFill>
                  <a:srgbClr val="F34E27"/>
                </a:solidFill>
              </a:rPr>
              <a:t>.</a:t>
            </a:r>
          </a:p>
          <a:p>
            <a:endParaRPr lang="en-US" b="1" dirty="0">
              <a:solidFill>
                <a:srgbClr val="F34E27"/>
              </a:solidFill>
            </a:endParaRPr>
          </a:p>
          <a:p>
            <a:r>
              <a:rPr lang="en-US" dirty="0" smtClean="0">
                <a:latin typeface="Arial" pitchFamily="34" charset="0"/>
              </a:rPr>
              <a:t>He </a:t>
            </a:r>
            <a:r>
              <a:rPr lang="en-US" dirty="0">
                <a:latin typeface="Arial" pitchFamily="34" charset="0"/>
              </a:rPr>
              <a:t>proposed that the government take on the entire debt of the federal government and the states </a:t>
            </a:r>
            <a:endParaRPr lang="en-US" dirty="0" smtClean="0">
              <a:latin typeface="Arial" pitchFamily="34" charset="0"/>
            </a:endParaRPr>
          </a:p>
          <a:p>
            <a:pPr marL="118872" indent="0">
              <a:buNone/>
            </a:pPr>
            <a:endParaRPr lang="en-US" dirty="0">
              <a:latin typeface="Arial" pitchFamily="34" charset="0"/>
            </a:endParaRPr>
          </a:p>
          <a:p>
            <a:r>
              <a:rPr lang="en-US" dirty="0">
                <a:latin typeface="Arial" pitchFamily="34" charset="0"/>
              </a:rPr>
              <a:t>His plan was to pay off old debt by borrowing new money at a lower interest rate.</a:t>
            </a:r>
          </a:p>
        </p:txBody>
      </p:sp>
      <p:sp>
        <p:nvSpPr>
          <p:cNvPr id="4" name="Rectangle 4"/>
          <p:cNvSpPr>
            <a:spLocks noGrp="1" noChangeArrowheads="1"/>
          </p:cNvSpPr>
          <p:nvPr>
            <p:ph type="title"/>
          </p:nvPr>
        </p:nvSpPr>
        <p:spPr>
          <a:noFill/>
        </p:spPr>
        <p:txBody>
          <a:bodyPr anchor="ctr" anchorCtr="1">
            <a:normAutofit fontScale="90000"/>
          </a:bodyPr>
          <a:lstStyle/>
          <a:p>
            <a:pPr eaLnBrk="1" hangingPunct="1"/>
            <a:r>
              <a:rPr lang="en-US" u="sng" dirty="0" smtClean="0">
                <a:latin typeface="Arial" pitchFamily="34" charset="0"/>
              </a:rPr>
              <a:t>HAMILTON’S ECONOMIC PLAN</a:t>
            </a:r>
          </a:p>
        </p:txBody>
      </p:sp>
    </p:spTree>
    <p:extLst>
      <p:ext uri="{BB962C8B-B14F-4D97-AF65-F5344CB8AC3E}">
        <p14:creationId xmlns:p14="http://schemas.microsoft.com/office/powerpoint/2010/main" val="332841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34E27"/>
                </a:solidFill>
              </a:rPr>
              <a:t>ECONOMIC PROBLEMS</a:t>
            </a:r>
            <a:r>
              <a:rPr lang="en-US" dirty="0" smtClean="0"/>
              <a:t>:</a:t>
            </a:r>
            <a:endParaRPr lang="en-US" dirty="0"/>
          </a:p>
        </p:txBody>
      </p:sp>
      <p:sp>
        <p:nvSpPr>
          <p:cNvPr id="3" name="Content Placeholder 2"/>
          <p:cNvSpPr>
            <a:spLocks noGrp="1"/>
          </p:cNvSpPr>
          <p:nvPr>
            <p:ph idx="1"/>
          </p:nvPr>
        </p:nvSpPr>
        <p:spPr/>
        <p:txBody>
          <a:bodyPr/>
          <a:lstStyle/>
          <a:p>
            <a:pPr marL="118872" indent="0">
              <a:buNone/>
            </a:pPr>
            <a:r>
              <a:rPr lang="en-US" dirty="0"/>
              <a:t>The debt fell into 3 categories</a:t>
            </a:r>
          </a:p>
          <a:p>
            <a:r>
              <a:rPr lang="en-US" b="1" dirty="0">
                <a:solidFill>
                  <a:srgbClr val="F34E27"/>
                </a:solidFill>
              </a:rPr>
              <a:t>Foreign Countries</a:t>
            </a:r>
            <a:r>
              <a:rPr lang="en-US" dirty="0"/>
              <a:t>: Owed $11.7 million (mostly to France)</a:t>
            </a:r>
          </a:p>
          <a:p>
            <a:r>
              <a:rPr lang="en-US" b="1" dirty="0">
                <a:solidFill>
                  <a:srgbClr val="F34E27"/>
                </a:solidFill>
              </a:rPr>
              <a:t>U. S. Citizens</a:t>
            </a:r>
            <a:r>
              <a:rPr lang="en-US" dirty="0"/>
              <a:t>: Owed $40.4 million (Bonds)</a:t>
            </a:r>
          </a:p>
          <a:p>
            <a:r>
              <a:rPr lang="en-US" b="1" dirty="0">
                <a:solidFill>
                  <a:srgbClr val="F34E27"/>
                </a:solidFill>
              </a:rPr>
              <a:t>States:</a:t>
            </a:r>
            <a:r>
              <a:rPr lang="en-US" dirty="0"/>
              <a:t> Owed $25 million (food, weapons, etc.)</a:t>
            </a:r>
          </a:p>
          <a:p>
            <a:endParaRPr lang="en-US" dirty="0"/>
          </a:p>
        </p:txBody>
      </p:sp>
    </p:spTree>
    <p:extLst>
      <p:ext uri="{BB962C8B-B14F-4D97-AF65-F5344CB8AC3E}">
        <p14:creationId xmlns:p14="http://schemas.microsoft.com/office/powerpoint/2010/main" val="970111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Hamilton’s 3 Point Plan</a:t>
            </a:r>
            <a:endParaRPr lang="en-US" dirty="0"/>
          </a:p>
        </p:txBody>
      </p:sp>
      <p:sp>
        <p:nvSpPr>
          <p:cNvPr id="4" name="Content Placeholder 3"/>
          <p:cNvSpPr>
            <a:spLocks noGrp="1"/>
          </p:cNvSpPr>
          <p:nvPr>
            <p:ph idx="1"/>
          </p:nvPr>
        </p:nvSpPr>
        <p:spPr/>
        <p:txBody>
          <a:bodyPr>
            <a:normAutofit lnSpcReduction="10000"/>
          </a:bodyPr>
          <a:lstStyle/>
          <a:p>
            <a:pPr marL="633222" indent="-514350">
              <a:buFont typeface="+mj-lt"/>
              <a:buAutoNum type="arabicPeriod"/>
            </a:pPr>
            <a:r>
              <a:rPr lang="en-US" b="1" u="sng" dirty="0" smtClean="0"/>
              <a:t>DEAL WITH THE DEBT</a:t>
            </a:r>
            <a:r>
              <a:rPr lang="en-US" dirty="0" smtClean="0"/>
              <a:t>: Pay foreign debt first. Gradually pay off bonds. Pay state debt</a:t>
            </a:r>
          </a:p>
          <a:p>
            <a:pPr marL="633222" indent="-514350">
              <a:buFont typeface="+mj-lt"/>
              <a:buAutoNum type="arabicPeriod"/>
            </a:pPr>
            <a:r>
              <a:rPr lang="en-US" b="1" u="sng" dirty="0" smtClean="0"/>
              <a:t>GAIN REVENUE</a:t>
            </a:r>
            <a:r>
              <a:rPr lang="en-US" dirty="0" smtClean="0"/>
              <a:t>: Raising protective tariffs would increase prices of foreign products, causing Americans to buy more US goods</a:t>
            </a:r>
          </a:p>
          <a:p>
            <a:pPr marL="633222" indent="-514350">
              <a:buFont typeface="+mj-lt"/>
              <a:buAutoNum type="arabicPeriod"/>
            </a:pPr>
            <a:r>
              <a:rPr lang="en-US" b="1" u="sng" dirty="0" smtClean="0"/>
              <a:t>STABILIZE THE BANKING SYSTEM</a:t>
            </a:r>
            <a:r>
              <a:rPr lang="en-US" dirty="0" smtClean="0"/>
              <a:t>: create a national bank and a national mint</a:t>
            </a:r>
            <a:endParaRPr lang="en-US" dirty="0"/>
          </a:p>
        </p:txBody>
      </p:sp>
    </p:spTree>
    <p:extLst>
      <p:ext uri="{BB962C8B-B14F-4D97-AF65-F5344CB8AC3E}">
        <p14:creationId xmlns:p14="http://schemas.microsoft.com/office/powerpoint/2010/main" val="995182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eaLnBrk="1" hangingPunct="1"/>
            <a:r>
              <a:rPr lang="en-US" u="sng" dirty="0" smtClean="0">
                <a:latin typeface="Arial" pitchFamily="34" charset="0"/>
              </a:rPr>
              <a:t>NATIONAL DEBT</a:t>
            </a:r>
          </a:p>
        </p:txBody>
      </p:sp>
      <p:sp>
        <p:nvSpPr>
          <p:cNvPr id="83971" name="Rectangle 3"/>
          <p:cNvSpPr>
            <a:spLocks noGrp="1" noChangeArrowheads="1"/>
          </p:cNvSpPr>
          <p:nvPr>
            <p:ph type="body" idx="1"/>
          </p:nvPr>
        </p:nvSpPr>
        <p:spPr>
          <a:xfrm>
            <a:off x="0" y="1600200"/>
            <a:ext cx="9448800" cy="4953000"/>
          </a:xfrm>
        </p:spPr>
        <p:txBody>
          <a:bodyPr>
            <a:normAutofit fontScale="92500" lnSpcReduction="10000"/>
          </a:bodyPr>
          <a:lstStyle/>
          <a:p>
            <a:pPr eaLnBrk="1" hangingPunct="1">
              <a:lnSpc>
                <a:spcPct val="90000"/>
              </a:lnSpc>
            </a:pPr>
            <a:r>
              <a:rPr lang="en-US" sz="2800" dirty="0" smtClean="0">
                <a:latin typeface="Arial" pitchFamily="34" charset="0"/>
              </a:rPr>
              <a:t>Congress could not agree on how to pay the debt to American citizens</a:t>
            </a:r>
          </a:p>
          <a:p>
            <a:pPr marL="118872" indent="0" eaLnBrk="1" hangingPunct="1">
              <a:lnSpc>
                <a:spcPct val="90000"/>
              </a:lnSpc>
              <a:buNone/>
            </a:pPr>
            <a:endParaRPr lang="en-US" sz="2800" dirty="0" smtClean="0">
              <a:latin typeface="Arial" pitchFamily="34" charset="0"/>
            </a:endParaRPr>
          </a:p>
          <a:p>
            <a:pPr>
              <a:lnSpc>
                <a:spcPct val="90000"/>
              </a:lnSpc>
            </a:pPr>
            <a:r>
              <a:rPr lang="en-US" sz="2800" dirty="0" smtClean="0">
                <a:latin typeface="Arial" pitchFamily="34" charset="0"/>
              </a:rPr>
              <a:t>Bonds were issued during the war, </a:t>
            </a:r>
            <a:r>
              <a:rPr lang="en-US" sz="2800" dirty="0"/>
              <a:t>and promised to be repaid in a given amount of time</a:t>
            </a:r>
          </a:p>
          <a:p>
            <a:pPr eaLnBrk="1" hangingPunct="1">
              <a:lnSpc>
                <a:spcPct val="90000"/>
              </a:lnSpc>
            </a:pPr>
            <a:endParaRPr lang="en-US" sz="2800" dirty="0" smtClean="0">
              <a:latin typeface="Arial" pitchFamily="34" charset="0"/>
            </a:endParaRPr>
          </a:p>
          <a:p>
            <a:pPr eaLnBrk="1" hangingPunct="1">
              <a:lnSpc>
                <a:spcPct val="90000"/>
              </a:lnSpc>
            </a:pPr>
            <a:r>
              <a:rPr lang="en-US" sz="2800" b="1" u="sng" dirty="0" smtClean="0">
                <a:solidFill>
                  <a:srgbClr val="F34E27"/>
                </a:solidFill>
                <a:latin typeface="Arial" pitchFamily="34" charset="0"/>
              </a:rPr>
              <a:t>BONDS</a:t>
            </a:r>
            <a:r>
              <a:rPr lang="en-US" sz="2800" b="1" u="sng" dirty="0" smtClean="0">
                <a:solidFill>
                  <a:srgbClr val="008000"/>
                </a:solidFill>
                <a:latin typeface="Arial" pitchFamily="34" charset="0"/>
              </a:rPr>
              <a:t>:</a:t>
            </a:r>
            <a:r>
              <a:rPr lang="en-US" sz="2800" dirty="0" smtClean="0">
                <a:latin typeface="Arial" pitchFamily="34" charset="0"/>
              </a:rPr>
              <a:t> Certificates of debt that carry a promise to buy them back at a higher price</a:t>
            </a:r>
          </a:p>
          <a:p>
            <a:pPr eaLnBrk="1" hangingPunct="1">
              <a:lnSpc>
                <a:spcPct val="90000"/>
              </a:lnSpc>
            </a:pPr>
            <a:endParaRPr lang="en-US" sz="2800" dirty="0" smtClean="0">
              <a:latin typeface="Arial" pitchFamily="34" charset="0"/>
            </a:endParaRPr>
          </a:p>
          <a:p>
            <a:pPr eaLnBrk="1" hangingPunct="1">
              <a:lnSpc>
                <a:spcPct val="90000"/>
              </a:lnSpc>
            </a:pPr>
            <a:r>
              <a:rPr lang="en-US" sz="2800" dirty="0" smtClean="0">
                <a:latin typeface="Arial" pitchFamily="34" charset="0"/>
              </a:rPr>
              <a:t>Speculators bought the bonds at a cheaper price</a:t>
            </a:r>
          </a:p>
          <a:p>
            <a:pPr eaLnBrk="1" hangingPunct="1">
              <a:lnSpc>
                <a:spcPct val="90000"/>
              </a:lnSpc>
            </a:pPr>
            <a:endParaRPr lang="en-US" sz="2800" dirty="0" smtClean="0">
              <a:latin typeface="Arial" pitchFamily="34" charset="0"/>
            </a:endParaRPr>
          </a:p>
          <a:p>
            <a:pPr eaLnBrk="1" hangingPunct="1">
              <a:lnSpc>
                <a:spcPct val="90000"/>
              </a:lnSpc>
            </a:pPr>
            <a:r>
              <a:rPr lang="en-US" sz="2800" dirty="0" smtClean="0">
                <a:latin typeface="Arial" pitchFamily="34" charset="0"/>
              </a:rPr>
              <a:t>Hamilton wanted to pay off the bonds at the original price, making speculators rich</a:t>
            </a:r>
          </a:p>
          <a:p>
            <a:pPr eaLnBrk="1" hangingPunct="1">
              <a:lnSpc>
                <a:spcPct val="90000"/>
              </a:lnSpc>
            </a:pPr>
            <a:endParaRPr lang="en-US" sz="2800" dirty="0" smtClean="0">
              <a:latin typeface="Arial" pitchFamily="34" charset="0"/>
            </a:endParaRPr>
          </a:p>
          <a:p>
            <a:pPr eaLnBrk="1" hangingPunct="1">
              <a:lnSpc>
                <a:spcPct val="90000"/>
              </a:lnSpc>
            </a:pPr>
            <a:r>
              <a:rPr lang="en-US" sz="2800" dirty="0" smtClean="0">
                <a:latin typeface="Arial" pitchFamily="34" charset="0"/>
              </a:rPr>
              <a:t>Jefferson opposed Hamilton, unfair to original bondholders</a:t>
            </a:r>
          </a:p>
        </p:txBody>
      </p:sp>
    </p:spTree>
    <p:extLst>
      <p:ext uri="{BB962C8B-B14F-4D97-AF65-F5344CB8AC3E}">
        <p14:creationId xmlns:p14="http://schemas.microsoft.com/office/powerpoint/2010/main" val="242899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fade">
                                      <p:cBhvr>
                                        <p:cTn id="7" dur="2000"/>
                                        <p:tgtEl>
                                          <p:spTgt spid="83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fade">
                                      <p:cBhvr>
                                        <p:cTn id="12" dur="2000"/>
                                        <p:tgtEl>
                                          <p:spTgt spid="839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fade">
                                      <p:cBhvr>
                                        <p:cTn id="17" dur="2000"/>
                                        <p:tgtEl>
                                          <p:spTgt spid="83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971">
                                            <p:txEl>
                                              <p:pRg st="4" end="4"/>
                                            </p:txEl>
                                          </p:spTgt>
                                        </p:tgtEl>
                                        <p:attrNameLst>
                                          <p:attrName>style.visibility</p:attrName>
                                        </p:attrNameLst>
                                      </p:cBhvr>
                                      <p:to>
                                        <p:strVal val="visible"/>
                                      </p:to>
                                    </p:set>
                                    <p:animEffect transition="in" filter="fade">
                                      <p:cBhvr>
                                        <p:cTn id="22" dur="2000"/>
                                        <p:tgtEl>
                                          <p:spTgt spid="839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3971">
                                            <p:txEl>
                                              <p:pRg st="6" end="6"/>
                                            </p:txEl>
                                          </p:spTgt>
                                        </p:tgtEl>
                                        <p:attrNameLst>
                                          <p:attrName>style.visibility</p:attrName>
                                        </p:attrNameLst>
                                      </p:cBhvr>
                                      <p:to>
                                        <p:strVal val="visible"/>
                                      </p:to>
                                    </p:set>
                                    <p:animEffect transition="in" filter="fade">
                                      <p:cBhvr>
                                        <p:cTn id="27" dur="2000"/>
                                        <p:tgtEl>
                                          <p:spTgt spid="8397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3971">
                                            <p:txEl>
                                              <p:pRg st="8" end="8"/>
                                            </p:txEl>
                                          </p:spTgt>
                                        </p:tgtEl>
                                        <p:attrNameLst>
                                          <p:attrName>style.visibility</p:attrName>
                                        </p:attrNameLst>
                                      </p:cBhvr>
                                      <p:to>
                                        <p:strVal val="visible"/>
                                      </p:to>
                                    </p:set>
                                    <p:animEffect transition="in" filter="fade">
                                      <p:cBhvr>
                                        <p:cTn id="32" dur="2000"/>
                                        <p:tgtEl>
                                          <p:spTgt spid="8397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3971">
                                            <p:txEl>
                                              <p:pRg st="10" end="10"/>
                                            </p:txEl>
                                          </p:spTgt>
                                        </p:tgtEl>
                                        <p:attrNameLst>
                                          <p:attrName>style.visibility</p:attrName>
                                        </p:attrNameLst>
                                      </p:cBhvr>
                                      <p:to>
                                        <p:strVal val="visible"/>
                                      </p:to>
                                    </p:set>
                                    <p:animEffect transition="in" filter="fade">
                                      <p:cBhvr>
                                        <p:cTn id="37" dur="2000"/>
                                        <p:tgtEl>
                                          <p:spTgt spid="839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arlyamerican.com/ImageGroups/097-xxx/097-615/097615.A.xy.0720.web.JPG"/>
          <p:cNvPicPr/>
          <p:nvPr/>
        </p:nvPicPr>
        <p:blipFill>
          <a:blip r:embed="rId2" cstate="print"/>
          <a:srcRect/>
          <a:stretch>
            <a:fillRect/>
          </a:stretch>
        </p:blipFill>
        <p:spPr bwMode="auto">
          <a:xfrm>
            <a:off x="0" y="1981200"/>
            <a:ext cx="8886422" cy="442773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Revolutionary War Bond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States’ Debts</a:t>
            </a:r>
            <a:endParaRPr lang="en-US" dirty="0"/>
          </a:p>
        </p:txBody>
      </p:sp>
      <p:sp>
        <p:nvSpPr>
          <p:cNvPr id="3" name="Content Placeholder 2"/>
          <p:cNvSpPr>
            <a:spLocks noGrp="1"/>
          </p:cNvSpPr>
          <p:nvPr>
            <p:ph idx="1"/>
          </p:nvPr>
        </p:nvSpPr>
        <p:spPr>
          <a:xfrm>
            <a:off x="152400" y="1600200"/>
            <a:ext cx="8229600" cy="4625609"/>
          </a:xfrm>
        </p:spPr>
        <p:txBody>
          <a:bodyPr/>
          <a:lstStyle/>
          <a:p>
            <a:pPr>
              <a:buFontTx/>
              <a:buChar char="•"/>
            </a:pPr>
            <a:r>
              <a:rPr lang="en-US" dirty="0"/>
              <a:t>States owed $25 million</a:t>
            </a:r>
          </a:p>
          <a:p>
            <a:pPr>
              <a:buFontTx/>
              <a:buChar char="•"/>
            </a:pPr>
            <a:r>
              <a:rPr lang="en-US" dirty="0"/>
              <a:t>Hamilton suggests federal govt. pays $21.5 million.</a:t>
            </a:r>
          </a:p>
          <a:p>
            <a:pPr>
              <a:buFontTx/>
              <a:buChar char="•"/>
            </a:pPr>
            <a:r>
              <a:rPr lang="en-US" dirty="0"/>
              <a:t>Some states upset because they have very little debt.</a:t>
            </a:r>
          </a:p>
          <a:p>
            <a:r>
              <a:rPr lang="en-US" dirty="0" smtClean="0"/>
              <a:t>Southern states had little debt and opposed Hamilton’s plan</a:t>
            </a:r>
            <a:endParaRPr lang="en-US" dirty="0"/>
          </a:p>
        </p:txBody>
      </p:sp>
    </p:spTree>
    <p:extLst>
      <p:ext uri="{BB962C8B-B14F-4D97-AF65-F5344CB8AC3E}">
        <p14:creationId xmlns:p14="http://schemas.microsoft.com/office/powerpoint/2010/main" val="3682773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819400"/>
            <a:ext cx="8458200" cy="2209800"/>
          </a:xfrm>
        </p:spPr>
        <p:txBody>
          <a:bodyPr>
            <a:normAutofit/>
          </a:bodyPr>
          <a:lstStyle/>
          <a:p>
            <a:r>
              <a:rPr lang="en-US" dirty="0" smtClean="0"/>
              <a:t>Ch7 Section 1:</a:t>
            </a:r>
            <a:br>
              <a:rPr lang="en-US" dirty="0" smtClean="0"/>
            </a:br>
            <a:r>
              <a:rPr lang="en-US" dirty="0" smtClean="0"/>
              <a:t>Washington Leads a New Nation</a:t>
            </a:r>
            <a:endParaRPr lang="en-US" dirty="0"/>
          </a:p>
        </p:txBody>
      </p:sp>
    </p:spTree>
    <p:extLst>
      <p:ext uri="{BB962C8B-B14F-4D97-AF65-F5344CB8AC3E}">
        <p14:creationId xmlns:p14="http://schemas.microsoft.com/office/powerpoint/2010/main" val="2864565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dirty="0" smtClean="0"/>
              <a:t>Moving the Capital</a:t>
            </a:r>
          </a:p>
        </p:txBody>
      </p:sp>
      <p:sp>
        <p:nvSpPr>
          <p:cNvPr id="230403" name="Rectangle 3"/>
          <p:cNvSpPr>
            <a:spLocks noGrp="1" noChangeArrowheads="1"/>
          </p:cNvSpPr>
          <p:nvPr>
            <p:ph type="body" idx="1"/>
          </p:nvPr>
        </p:nvSpPr>
        <p:spPr>
          <a:xfrm>
            <a:off x="0" y="1600200"/>
            <a:ext cx="9144000" cy="4572000"/>
          </a:xfrm>
        </p:spPr>
        <p:txBody>
          <a:bodyPr/>
          <a:lstStyle/>
          <a:p>
            <a:pPr eaLnBrk="1" hangingPunct="1"/>
            <a:r>
              <a:rPr lang="en-US" sz="3200" dirty="0" smtClean="0">
                <a:latin typeface="Arial" pitchFamily="34" charset="0"/>
              </a:rPr>
              <a:t>Jefferson and Madison urged </a:t>
            </a:r>
            <a:r>
              <a:rPr lang="en-US" dirty="0" smtClean="0">
                <a:latin typeface="Arial" pitchFamily="34" charset="0"/>
              </a:rPr>
              <a:t>the Southern States to compromise</a:t>
            </a:r>
          </a:p>
          <a:p>
            <a:pPr marL="118872" indent="0" eaLnBrk="1" hangingPunct="1">
              <a:buNone/>
            </a:pPr>
            <a:endParaRPr lang="en-US" dirty="0" smtClean="0">
              <a:latin typeface="Arial" pitchFamily="34" charset="0"/>
            </a:endParaRPr>
          </a:p>
          <a:p>
            <a:pPr eaLnBrk="1" hangingPunct="1"/>
            <a:r>
              <a:rPr lang="en-US" sz="3200" dirty="0" smtClean="0">
                <a:latin typeface="Arial" pitchFamily="34" charset="0"/>
              </a:rPr>
              <a:t>For acceptance of the plan, the new capitol of the United States would be permanently moved from New York to a site on the Potomac River</a:t>
            </a:r>
          </a:p>
          <a:p>
            <a:pPr marL="118872" indent="0" eaLnBrk="1" hangingPunct="1">
              <a:buNone/>
            </a:pPr>
            <a:endParaRPr lang="en-US" sz="3200" dirty="0" smtClean="0">
              <a:latin typeface="Arial" pitchFamily="34" charset="0"/>
            </a:endParaRPr>
          </a:p>
          <a:p>
            <a:pPr eaLnBrk="1" hangingPunct="1"/>
            <a:r>
              <a:rPr lang="en-US" sz="3200" dirty="0" smtClean="0">
                <a:latin typeface="Arial" pitchFamily="34" charset="0"/>
              </a:rPr>
              <a:t>If left in New York or Philadelphia, political and economic power might be in the North</a:t>
            </a:r>
          </a:p>
        </p:txBody>
      </p:sp>
    </p:spTree>
    <p:extLst>
      <p:ext uri="{BB962C8B-B14F-4D97-AF65-F5344CB8AC3E}">
        <p14:creationId xmlns:p14="http://schemas.microsoft.com/office/powerpoint/2010/main" val="2026700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fade">
                                      <p:cBhvr>
                                        <p:cTn id="7" dur="2000"/>
                                        <p:tgtEl>
                                          <p:spTgt spid="230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0403">
                                            <p:txEl>
                                              <p:pRg st="2" end="2"/>
                                            </p:txEl>
                                          </p:spTgt>
                                        </p:tgtEl>
                                        <p:attrNameLst>
                                          <p:attrName>style.visibility</p:attrName>
                                        </p:attrNameLst>
                                      </p:cBhvr>
                                      <p:to>
                                        <p:strVal val="visible"/>
                                      </p:to>
                                    </p:set>
                                    <p:animEffect transition="in" filter="fade">
                                      <p:cBhvr>
                                        <p:cTn id="12" dur="2000"/>
                                        <p:tgtEl>
                                          <p:spTgt spid="2304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0403">
                                            <p:txEl>
                                              <p:pRg st="4" end="4"/>
                                            </p:txEl>
                                          </p:spTgt>
                                        </p:tgtEl>
                                        <p:attrNameLst>
                                          <p:attrName>style.visibility</p:attrName>
                                        </p:attrNameLst>
                                      </p:cBhvr>
                                      <p:to>
                                        <p:strVal val="visible"/>
                                      </p:to>
                                    </p:set>
                                    <p:animEffect transition="in" filter="fade">
                                      <p:cBhvr>
                                        <p:cTn id="17" dur="2000"/>
                                        <p:tgtEl>
                                          <p:spTgt spid="230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251062"/>
          </a:xfrm>
        </p:spPr>
        <p:txBody>
          <a:bodyPr/>
          <a:lstStyle/>
          <a:p>
            <a:r>
              <a:rPr lang="en-US" dirty="0" smtClean="0"/>
              <a:t>Jefferson opposes Hamilton</a:t>
            </a:r>
            <a:endParaRPr lang="en-US" dirty="0"/>
          </a:p>
        </p:txBody>
      </p:sp>
      <p:sp>
        <p:nvSpPr>
          <p:cNvPr id="4" name="Text Placeholder 3"/>
          <p:cNvSpPr>
            <a:spLocks noGrp="1"/>
          </p:cNvSpPr>
          <p:nvPr>
            <p:ph type="body" idx="1"/>
          </p:nvPr>
        </p:nvSpPr>
        <p:spPr>
          <a:xfrm>
            <a:off x="457200" y="1447800"/>
            <a:ext cx="4040188" cy="715355"/>
          </a:xfrm>
        </p:spPr>
        <p:txBody>
          <a:bodyPr>
            <a:normAutofit/>
          </a:bodyPr>
          <a:lstStyle/>
          <a:p>
            <a:pPr algn="ctr"/>
            <a:r>
              <a:rPr lang="en-US" sz="2800" u="sng" dirty="0">
                <a:latin typeface="Arial" pitchFamily="34" charset="0"/>
              </a:rPr>
              <a:t>HAMILTON’S VIEWS</a:t>
            </a:r>
            <a:endParaRPr lang="en-US" sz="2800" dirty="0"/>
          </a:p>
        </p:txBody>
      </p:sp>
      <p:sp>
        <p:nvSpPr>
          <p:cNvPr id="5" name="Content Placeholder 4"/>
          <p:cNvSpPr>
            <a:spLocks noGrp="1"/>
          </p:cNvSpPr>
          <p:nvPr>
            <p:ph sz="half" idx="2"/>
          </p:nvPr>
        </p:nvSpPr>
        <p:spPr>
          <a:xfrm>
            <a:off x="304800" y="2190750"/>
            <a:ext cx="4192588" cy="4648200"/>
          </a:xfrm>
        </p:spPr>
        <p:txBody>
          <a:bodyPr>
            <a:normAutofit lnSpcReduction="10000"/>
          </a:bodyPr>
          <a:lstStyle/>
          <a:p>
            <a:pPr>
              <a:spcBef>
                <a:spcPct val="50000"/>
              </a:spcBef>
            </a:pPr>
            <a:r>
              <a:rPr lang="en-US" dirty="0">
                <a:latin typeface="Arial" pitchFamily="34" charset="0"/>
              </a:rPr>
              <a:t>Believed in a strong central government.</a:t>
            </a:r>
          </a:p>
          <a:p>
            <a:pPr>
              <a:spcBef>
                <a:spcPct val="50000"/>
              </a:spcBef>
            </a:pPr>
            <a:r>
              <a:rPr lang="en-US" dirty="0">
                <a:latin typeface="Arial" pitchFamily="34" charset="0"/>
              </a:rPr>
              <a:t>Wanted a balance of power between the “mass of people” and wealthier citizens.</a:t>
            </a:r>
          </a:p>
          <a:p>
            <a:pPr>
              <a:spcBef>
                <a:spcPct val="50000"/>
              </a:spcBef>
            </a:pPr>
            <a:r>
              <a:rPr lang="en-US" dirty="0">
                <a:latin typeface="Arial" pitchFamily="34" charset="0"/>
              </a:rPr>
              <a:t>Wanted to promote manufacturing and business.</a:t>
            </a:r>
          </a:p>
          <a:p>
            <a:pPr>
              <a:spcBef>
                <a:spcPct val="50000"/>
              </a:spcBef>
            </a:pPr>
            <a:r>
              <a:rPr lang="en-US" dirty="0">
                <a:latin typeface="Arial" pitchFamily="34" charset="0"/>
              </a:rPr>
              <a:t>Wanted higher tariffs on foreign goods to protect American manufacturers.</a:t>
            </a:r>
          </a:p>
          <a:p>
            <a:endParaRPr lang="en-US" dirty="0"/>
          </a:p>
        </p:txBody>
      </p:sp>
      <p:sp>
        <p:nvSpPr>
          <p:cNvPr id="6" name="Text Placeholder 5"/>
          <p:cNvSpPr>
            <a:spLocks noGrp="1"/>
          </p:cNvSpPr>
          <p:nvPr>
            <p:ph type="body" sz="quarter" idx="3"/>
          </p:nvPr>
        </p:nvSpPr>
        <p:spPr>
          <a:xfrm>
            <a:off x="4648200" y="1447800"/>
            <a:ext cx="4495800" cy="715355"/>
          </a:xfrm>
        </p:spPr>
        <p:txBody>
          <a:bodyPr>
            <a:normAutofit/>
          </a:bodyPr>
          <a:lstStyle/>
          <a:p>
            <a:pPr algn="ctr"/>
            <a:r>
              <a:rPr lang="en-US" sz="2800" u="sng" dirty="0">
                <a:latin typeface="Arial" pitchFamily="34" charset="0"/>
              </a:rPr>
              <a:t>JEFFERSON’S VIEWS</a:t>
            </a:r>
            <a:endParaRPr lang="en-US" sz="2800" dirty="0"/>
          </a:p>
        </p:txBody>
      </p:sp>
      <p:sp>
        <p:nvSpPr>
          <p:cNvPr id="7" name="Content Placeholder 6"/>
          <p:cNvSpPr>
            <a:spLocks noGrp="1"/>
          </p:cNvSpPr>
          <p:nvPr>
            <p:ph sz="quarter" idx="4"/>
          </p:nvPr>
        </p:nvSpPr>
        <p:spPr>
          <a:xfrm>
            <a:off x="4645025" y="2057400"/>
            <a:ext cx="4803775" cy="4800600"/>
          </a:xfrm>
        </p:spPr>
        <p:txBody>
          <a:bodyPr>
            <a:noAutofit/>
          </a:bodyPr>
          <a:lstStyle/>
          <a:p>
            <a:pPr>
              <a:spcBef>
                <a:spcPct val="50000"/>
              </a:spcBef>
            </a:pPr>
            <a:r>
              <a:rPr lang="en-US" dirty="0">
                <a:latin typeface="Arial" pitchFamily="34" charset="0"/>
              </a:rPr>
              <a:t>Wanted to protect the states power.</a:t>
            </a:r>
          </a:p>
          <a:p>
            <a:pPr>
              <a:spcBef>
                <a:spcPct val="50000"/>
              </a:spcBef>
            </a:pPr>
            <a:r>
              <a:rPr lang="en-US" dirty="0">
                <a:latin typeface="Arial" pitchFamily="34" charset="0"/>
              </a:rPr>
              <a:t>Believed in the right of “the people” to rule the country</a:t>
            </a:r>
            <a:r>
              <a:rPr lang="en-US" dirty="0" smtClean="0">
                <a:latin typeface="Arial" pitchFamily="34" charset="0"/>
              </a:rPr>
              <a:t>.</a:t>
            </a:r>
          </a:p>
          <a:p>
            <a:pPr marL="118872" indent="0">
              <a:spcBef>
                <a:spcPct val="50000"/>
              </a:spcBef>
              <a:buNone/>
            </a:pPr>
            <a:endParaRPr lang="en-US" sz="1800" dirty="0">
              <a:latin typeface="Arial" pitchFamily="34" charset="0"/>
            </a:endParaRPr>
          </a:p>
          <a:p>
            <a:pPr>
              <a:spcBef>
                <a:spcPct val="50000"/>
              </a:spcBef>
            </a:pPr>
            <a:r>
              <a:rPr lang="en-US" dirty="0">
                <a:latin typeface="Arial" pitchFamily="34" charset="0"/>
              </a:rPr>
              <a:t>Supported agriculture and farmers</a:t>
            </a:r>
            <a:r>
              <a:rPr lang="en-US" dirty="0" smtClean="0">
                <a:latin typeface="Arial" pitchFamily="34" charset="0"/>
              </a:rPr>
              <a:t>.</a:t>
            </a:r>
          </a:p>
          <a:p>
            <a:pPr marL="118872" indent="0">
              <a:spcBef>
                <a:spcPct val="50000"/>
              </a:spcBef>
              <a:buNone/>
            </a:pPr>
            <a:endParaRPr lang="en-US" sz="1400" dirty="0">
              <a:latin typeface="Arial" pitchFamily="34" charset="0"/>
            </a:endParaRPr>
          </a:p>
          <a:p>
            <a:pPr>
              <a:spcBef>
                <a:spcPct val="50000"/>
              </a:spcBef>
            </a:pPr>
            <a:r>
              <a:rPr lang="en-US" dirty="0">
                <a:latin typeface="Arial" pitchFamily="34" charset="0"/>
              </a:rPr>
              <a:t>Wanted lower tariffs to keep costs low for goods farmers bought.</a:t>
            </a:r>
          </a:p>
          <a:p>
            <a:endParaRPr lang="en-US" sz="2800" dirty="0">
              <a:latin typeface="Arial" pitchFamily="34" charset="0"/>
            </a:endParaRPr>
          </a:p>
          <a:p>
            <a:endParaRPr lang="en-US" sz="2800" dirty="0"/>
          </a:p>
        </p:txBody>
      </p:sp>
    </p:spTree>
    <p:extLst>
      <p:ext uri="{BB962C8B-B14F-4D97-AF65-F5344CB8AC3E}">
        <p14:creationId xmlns:p14="http://schemas.microsoft.com/office/powerpoint/2010/main" val="384999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0" y="1828800"/>
            <a:ext cx="9144000" cy="5029200"/>
          </a:xfrm>
        </p:spPr>
        <p:txBody>
          <a:bodyPr>
            <a:normAutofit/>
          </a:bodyPr>
          <a:lstStyle/>
          <a:p>
            <a:pPr eaLnBrk="1" hangingPunct="1"/>
            <a:r>
              <a:rPr lang="en-US" sz="2800" dirty="0" smtClean="0">
                <a:latin typeface="Arial" pitchFamily="34" charset="0"/>
              </a:rPr>
              <a:t>Hamilton wanted to create a national bank</a:t>
            </a:r>
          </a:p>
          <a:p>
            <a:pPr lvl="1"/>
            <a:r>
              <a:rPr lang="en-US" sz="2400" dirty="0" smtClean="0">
                <a:latin typeface="Arial" pitchFamily="34" charset="0"/>
              </a:rPr>
              <a:t>Government has safe place to keep its money</a:t>
            </a:r>
          </a:p>
          <a:p>
            <a:pPr lvl="1"/>
            <a:r>
              <a:rPr lang="en-US" sz="2400" dirty="0" smtClean="0">
                <a:latin typeface="Arial" pitchFamily="34" charset="0"/>
              </a:rPr>
              <a:t>Make loans to </a:t>
            </a:r>
            <a:r>
              <a:rPr lang="en-US" sz="2400" dirty="0" err="1" smtClean="0">
                <a:latin typeface="Arial" pitchFamily="34" charset="0"/>
              </a:rPr>
              <a:t>gvt</a:t>
            </a:r>
            <a:r>
              <a:rPr lang="en-US" sz="2400" dirty="0" smtClean="0">
                <a:latin typeface="Arial" pitchFamily="34" charset="0"/>
              </a:rPr>
              <a:t> &amp; businesses</a:t>
            </a:r>
          </a:p>
          <a:p>
            <a:pPr lvl="1"/>
            <a:r>
              <a:rPr lang="en-US" sz="2400" dirty="0" smtClean="0">
                <a:latin typeface="Arial" pitchFamily="34" charset="0"/>
              </a:rPr>
              <a:t>National mint to make coin &amp; paper money</a:t>
            </a:r>
          </a:p>
          <a:p>
            <a:pPr marL="457200" lvl="1" indent="0">
              <a:buNone/>
            </a:pPr>
            <a:endParaRPr lang="en-US" sz="2400" dirty="0" smtClean="0">
              <a:latin typeface="Arial" pitchFamily="34" charset="0"/>
            </a:endParaRPr>
          </a:p>
          <a:p>
            <a:pPr eaLnBrk="1" hangingPunct="1"/>
            <a:r>
              <a:rPr lang="en-US" sz="2800" dirty="0" smtClean="0">
                <a:latin typeface="Arial" pitchFamily="34" charset="0"/>
              </a:rPr>
              <a:t>Washington signed the bill to create the bank for a term of 20 years</a:t>
            </a:r>
          </a:p>
          <a:p>
            <a:pPr marL="118872" indent="0" eaLnBrk="1" hangingPunct="1">
              <a:buNone/>
            </a:pPr>
            <a:endParaRPr lang="en-US" sz="2800" dirty="0" smtClean="0">
              <a:latin typeface="Arial" pitchFamily="34" charset="0"/>
            </a:endParaRPr>
          </a:p>
          <a:p>
            <a:pPr eaLnBrk="1" hangingPunct="1"/>
            <a:r>
              <a:rPr lang="en-US" sz="2800" dirty="0" smtClean="0">
                <a:latin typeface="Arial" pitchFamily="34" charset="0"/>
              </a:rPr>
              <a:t>States were charged with creating state banks </a:t>
            </a:r>
          </a:p>
        </p:txBody>
      </p:sp>
      <p:sp>
        <p:nvSpPr>
          <p:cNvPr id="84996" name="Rectangle 4"/>
          <p:cNvSpPr>
            <a:spLocks noGrp="1" noChangeArrowheads="1"/>
          </p:cNvSpPr>
          <p:nvPr>
            <p:ph type="title"/>
          </p:nvPr>
        </p:nvSpPr>
        <p:spPr>
          <a:xfrm>
            <a:off x="228600" y="155448"/>
            <a:ext cx="8610600" cy="1252728"/>
          </a:xfrm>
          <a:noFill/>
        </p:spPr>
        <p:txBody>
          <a:bodyPr anchor="ctr" anchorCtr="1">
            <a:noAutofit/>
          </a:bodyPr>
          <a:lstStyle/>
          <a:p>
            <a:pPr algn="ctr" eaLnBrk="1" hangingPunct="1"/>
            <a:r>
              <a:rPr lang="en-US" sz="3600" dirty="0" smtClean="0">
                <a:latin typeface="Arial" pitchFamily="34" charset="0"/>
              </a:rPr>
              <a:t>Hamilton’s Plan for a National Bank</a:t>
            </a:r>
          </a:p>
        </p:txBody>
      </p:sp>
    </p:spTree>
    <p:extLst>
      <p:ext uri="{BB962C8B-B14F-4D97-AF65-F5344CB8AC3E}">
        <p14:creationId xmlns:p14="http://schemas.microsoft.com/office/powerpoint/2010/main" val="1679522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2000"/>
                                        <p:tgtEl>
                                          <p:spTgt spid="84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fade">
                                      <p:cBhvr>
                                        <p:cTn id="12" dur="2000"/>
                                        <p:tgtEl>
                                          <p:spTgt spid="849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4995">
                                            <p:txEl>
                                              <p:pRg st="1" end="1"/>
                                            </p:txEl>
                                          </p:spTgt>
                                        </p:tgtEl>
                                        <p:attrNameLst>
                                          <p:attrName>style.visibility</p:attrName>
                                        </p:attrNameLst>
                                      </p:cBhvr>
                                      <p:to>
                                        <p:strVal val="visible"/>
                                      </p:to>
                                    </p:set>
                                    <p:animEffect transition="in" filter="fade">
                                      <p:cBhvr>
                                        <p:cTn id="15" dur="2000"/>
                                        <p:tgtEl>
                                          <p:spTgt spid="849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4995">
                                            <p:txEl>
                                              <p:pRg st="2" end="2"/>
                                            </p:txEl>
                                          </p:spTgt>
                                        </p:tgtEl>
                                        <p:attrNameLst>
                                          <p:attrName>style.visibility</p:attrName>
                                        </p:attrNameLst>
                                      </p:cBhvr>
                                      <p:to>
                                        <p:strVal val="visible"/>
                                      </p:to>
                                    </p:set>
                                    <p:animEffect transition="in" filter="fade">
                                      <p:cBhvr>
                                        <p:cTn id="18" dur="2000"/>
                                        <p:tgtEl>
                                          <p:spTgt spid="8499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4995">
                                            <p:txEl>
                                              <p:pRg st="3" end="3"/>
                                            </p:txEl>
                                          </p:spTgt>
                                        </p:tgtEl>
                                        <p:attrNameLst>
                                          <p:attrName>style.visibility</p:attrName>
                                        </p:attrNameLst>
                                      </p:cBhvr>
                                      <p:to>
                                        <p:strVal val="visible"/>
                                      </p:to>
                                    </p:set>
                                    <p:animEffect transition="in" filter="fade">
                                      <p:cBhvr>
                                        <p:cTn id="21" dur="2000"/>
                                        <p:tgtEl>
                                          <p:spTgt spid="84995">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4995">
                                            <p:txEl>
                                              <p:pRg st="5" end="5"/>
                                            </p:txEl>
                                          </p:spTgt>
                                        </p:tgtEl>
                                        <p:attrNameLst>
                                          <p:attrName>style.visibility</p:attrName>
                                        </p:attrNameLst>
                                      </p:cBhvr>
                                      <p:to>
                                        <p:strVal val="visible"/>
                                      </p:to>
                                    </p:set>
                                    <p:animEffect transition="in" filter="fade">
                                      <p:cBhvr>
                                        <p:cTn id="26" dur="2000"/>
                                        <p:tgtEl>
                                          <p:spTgt spid="8499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4995">
                                            <p:txEl>
                                              <p:pRg st="7" end="7"/>
                                            </p:txEl>
                                          </p:spTgt>
                                        </p:tgtEl>
                                        <p:attrNameLst>
                                          <p:attrName>style.visibility</p:attrName>
                                        </p:attrNameLst>
                                      </p:cBhvr>
                                      <p:to>
                                        <p:strVal val="visible"/>
                                      </p:to>
                                    </p:set>
                                    <p:animEffect transition="in" filter="fade">
                                      <p:cBhvr>
                                        <p:cTn id="31" dur="2000"/>
                                        <p:tgtEl>
                                          <p:spTgt spid="849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P spid="849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istory.org/Foundation/journal/Summer03/images/2000dollars.jpg"/>
          <p:cNvPicPr>
            <a:picLocks noChangeAspect="1" noChangeArrowheads="1"/>
          </p:cNvPicPr>
          <p:nvPr/>
        </p:nvPicPr>
        <p:blipFill>
          <a:blip r:embed="rId2" cstate="print"/>
          <a:srcRect/>
          <a:stretch>
            <a:fillRect/>
          </a:stretch>
        </p:blipFill>
        <p:spPr bwMode="auto">
          <a:xfrm>
            <a:off x="228600" y="228600"/>
            <a:ext cx="4762500" cy="3810000"/>
          </a:xfrm>
          <a:prstGeom prst="rect">
            <a:avLst/>
          </a:prstGeom>
          <a:noFill/>
        </p:spPr>
      </p:pic>
      <p:pic>
        <p:nvPicPr>
          <p:cNvPr id="3" name="Picture 2" descr="http://www.coinlink.com/News/wp-content/uploads/2010/08/ha_conten_curr_080210.jpg"/>
          <p:cNvPicPr/>
          <p:nvPr/>
        </p:nvPicPr>
        <p:blipFill>
          <a:blip r:embed="rId3" cstate="print"/>
          <a:srcRect/>
          <a:stretch>
            <a:fillRect/>
          </a:stretch>
        </p:blipFill>
        <p:spPr bwMode="auto">
          <a:xfrm>
            <a:off x="2667000" y="4267200"/>
            <a:ext cx="6183067"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Jefferson Opposes the Bank</a:t>
            </a:r>
            <a:endParaRPr lang="en-US" dirty="0" smtClean="0"/>
          </a:p>
        </p:txBody>
      </p:sp>
      <p:sp>
        <p:nvSpPr>
          <p:cNvPr id="232451" name="Rectangle 3"/>
          <p:cNvSpPr>
            <a:spLocks noGrp="1" noChangeArrowheads="1"/>
          </p:cNvSpPr>
          <p:nvPr>
            <p:ph type="body" idx="1"/>
          </p:nvPr>
        </p:nvSpPr>
        <p:spPr>
          <a:xfrm>
            <a:off x="0" y="1600200"/>
            <a:ext cx="9144000" cy="4953000"/>
          </a:xfrm>
        </p:spPr>
        <p:txBody>
          <a:bodyPr/>
          <a:lstStyle/>
          <a:p>
            <a:pPr eaLnBrk="1" hangingPunct="1"/>
            <a:r>
              <a:rPr lang="en-US" sz="3200" dirty="0" smtClean="0">
                <a:latin typeface="Arial" pitchFamily="34" charset="0"/>
              </a:rPr>
              <a:t>Jefferson and Madison believed Hamilton’s plan gave too much power to the federal government</a:t>
            </a:r>
          </a:p>
          <a:p>
            <a:pPr eaLnBrk="1" hangingPunct="1"/>
            <a:r>
              <a:rPr lang="en-US" sz="3200" dirty="0" smtClean="0">
                <a:latin typeface="Arial" pitchFamily="34" charset="0"/>
              </a:rPr>
              <a:t>They thought the bank was unconstitutional</a:t>
            </a:r>
          </a:p>
          <a:p>
            <a:pPr eaLnBrk="1" hangingPunct="1"/>
            <a:r>
              <a:rPr lang="en-US" sz="3200" dirty="0" smtClean="0">
                <a:latin typeface="Arial" pitchFamily="34" charset="0"/>
              </a:rPr>
              <a:t>Hamilton brought up the </a:t>
            </a:r>
            <a:r>
              <a:rPr lang="en-US" sz="3200" b="1" u="sng" dirty="0" smtClean="0">
                <a:solidFill>
                  <a:srgbClr val="F34E27"/>
                </a:solidFill>
                <a:latin typeface="Arial" pitchFamily="34" charset="0"/>
              </a:rPr>
              <a:t>elastic clause</a:t>
            </a:r>
            <a:r>
              <a:rPr lang="en-US" sz="3200" dirty="0" smtClean="0">
                <a:solidFill>
                  <a:srgbClr val="F34E27"/>
                </a:solidFill>
                <a:latin typeface="Arial" pitchFamily="34" charset="0"/>
              </a:rPr>
              <a:t> </a:t>
            </a:r>
            <a:r>
              <a:rPr lang="en-US" sz="3200" dirty="0" smtClean="0">
                <a:latin typeface="Arial" pitchFamily="34" charset="0"/>
              </a:rPr>
              <a:t>– congress can make all laws which shall be necessary and proper to govern the nation</a:t>
            </a:r>
          </a:p>
          <a:p>
            <a:pPr eaLnBrk="1" hangingPunct="1"/>
            <a:endParaRPr lang="en-US" sz="3200" dirty="0" smtClean="0">
              <a:latin typeface="Arial" pitchFamily="34" charset="0"/>
            </a:endParaRPr>
          </a:p>
        </p:txBody>
      </p:sp>
    </p:spTree>
    <p:extLst>
      <p:ext uri="{BB962C8B-B14F-4D97-AF65-F5344CB8AC3E}">
        <p14:creationId xmlns:p14="http://schemas.microsoft.com/office/powerpoint/2010/main" val="1469243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2000"/>
                                        <p:tgtEl>
                                          <p:spTgt spid="232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fade">
                                      <p:cBhvr>
                                        <p:cTn id="12" dur="2000"/>
                                        <p:tgtEl>
                                          <p:spTgt spid="232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2451">
                                            <p:txEl>
                                              <p:pRg st="2" end="2"/>
                                            </p:txEl>
                                          </p:spTgt>
                                        </p:tgtEl>
                                        <p:attrNameLst>
                                          <p:attrName>style.visibility</p:attrName>
                                        </p:attrNameLst>
                                      </p:cBhvr>
                                      <p:to>
                                        <p:strVal val="visible"/>
                                      </p:to>
                                    </p:set>
                                    <p:animEffect transition="in" filter="fade">
                                      <p:cBhvr>
                                        <p:cTn id="17" dur="2000"/>
                                        <p:tgtEl>
                                          <p:spTgt spid="232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55448"/>
            <a:ext cx="8458200" cy="1252728"/>
          </a:xfrm>
        </p:spPr>
        <p:txBody>
          <a:bodyPr>
            <a:normAutofit/>
          </a:bodyPr>
          <a:lstStyle/>
          <a:p>
            <a:pPr algn="ctr" eaLnBrk="1" hangingPunct="1"/>
            <a:r>
              <a:rPr lang="en-US" dirty="0" smtClean="0"/>
              <a:t>Loose vs. Strict Interpretation</a:t>
            </a:r>
          </a:p>
        </p:txBody>
      </p:sp>
      <p:sp>
        <p:nvSpPr>
          <p:cNvPr id="233475" name="Rectangle 3"/>
          <p:cNvSpPr>
            <a:spLocks noGrp="1" noChangeArrowheads="1"/>
          </p:cNvSpPr>
          <p:nvPr>
            <p:ph type="body" idx="1"/>
          </p:nvPr>
        </p:nvSpPr>
        <p:spPr>
          <a:xfrm>
            <a:off x="0" y="1600200"/>
            <a:ext cx="9144000" cy="4953000"/>
          </a:xfrm>
        </p:spPr>
        <p:txBody>
          <a:bodyPr/>
          <a:lstStyle/>
          <a:p>
            <a:pPr eaLnBrk="1" hangingPunct="1"/>
            <a:r>
              <a:rPr lang="en-US" sz="3200" dirty="0" smtClean="0">
                <a:latin typeface="Arial" pitchFamily="34" charset="0"/>
              </a:rPr>
              <a:t>Hamilton believed in Loose Construction</a:t>
            </a:r>
          </a:p>
          <a:p>
            <a:pPr eaLnBrk="1" hangingPunct="1"/>
            <a:r>
              <a:rPr lang="en-US" sz="3200" b="1" u="sng" dirty="0" smtClean="0">
                <a:solidFill>
                  <a:srgbClr val="F34E27"/>
                </a:solidFill>
                <a:latin typeface="Arial" pitchFamily="34" charset="0"/>
              </a:rPr>
              <a:t>Loose Construction:</a:t>
            </a:r>
            <a:r>
              <a:rPr lang="en-US" dirty="0" smtClean="0">
                <a:solidFill>
                  <a:srgbClr val="F34E27"/>
                </a:solidFill>
              </a:rPr>
              <a:t> </a:t>
            </a:r>
            <a:r>
              <a:rPr lang="en-US" sz="3200" dirty="0" smtClean="0">
                <a:latin typeface="Arial" pitchFamily="34" charset="0"/>
              </a:rPr>
              <a:t>the government can take reasonable actions that the Constitution does not specifically forbid</a:t>
            </a:r>
          </a:p>
          <a:p>
            <a:pPr eaLnBrk="1" hangingPunct="1"/>
            <a:r>
              <a:rPr lang="en-US" sz="3200" dirty="0" smtClean="0">
                <a:latin typeface="Arial" pitchFamily="34" charset="0"/>
              </a:rPr>
              <a:t>Jefferson believed in Strict Construction</a:t>
            </a:r>
          </a:p>
          <a:p>
            <a:pPr eaLnBrk="1" hangingPunct="1"/>
            <a:r>
              <a:rPr lang="en-US" sz="3200" b="1" u="sng" dirty="0" smtClean="0">
                <a:solidFill>
                  <a:srgbClr val="F34E27"/>
                </a:solidFill>
                <a:latin typeface="Arial" pitchFamily="34" charset="0"/>
              </a:rPr>
              <a:t>Strict Construction:</a:t>
            </a:r>
            <a:r>
              <a:rPr lang="en-US" sz="3200" dirty="0" smtClean="0">
                <a:solidFill>
                  <a:srgbClr val="F34E27"/>
                </a:solidFill>
                <a:latin typeface="Arial" pitchFamily="34" charset="0"/>
              </a:rPr>
              <a:t> </a:t>
            </a:r>
            <a:r>
              <a:rPr lang="en-US" sz="3200" dirty="0" smtClean="0">
                <a:latin typeface="Arial" pitchFamily="34" charset="0"/>
              </a:rPr>
              <a:t>the government should do only what the Constitution specifically says it can do</a:t>
            </a:r>
          </a:p>
        </p:txBody>
      </p:sp>
    </p:spTree>
    <p:extLst>
      <p:ext uri="{BB962C8B-B14F-4D97-AF65-F5344CB8AC3E}">
        <p14:creationId xmlns:p14="http://schemas.microsoft.com/office/powerpoint/2010/main" val="4079402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fade">
                                      <p:cBhvr>
                                        <p:cTn id="7" dur="2000"/>
                                        <p:tgtEl>
                                          <p:spTgt spid="233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fade">
                                      <p:cBhvr>
                                        <p:cTn id="12" dur="2000"/>
                                        <p:tgtEl>
                                          <p:spTgt spid="233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475">
                                            <p:txEl>
                                              <p:pRg st="2" end="2"/>
                                            </p:txEl>
                                          </p:spTgt>
                                        </p:tgtEl>
                                        <p:attrNameLst>
                                          <p:attrName>style.visibility</p:attrName>
                                        </p:attrNameLst>
                                      </p:cBhvr>
                                      <p:to>
                                        <p:strVal val="visible"/>
                                      </p:to>
                                    </p:set>
                                    <p:animEffect transition="in" filter="fade">
                                      <p:cBhvr>
                                        <p:cTn id="17" dur="2000"/>
                                        <p:tgtEl>
                                          <p:spTgt spid="2334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3475">
                                            <p:txEl>
                                              <p:pRg st="3" end="3"/>
                                            </p:txEl>
                                          </p:spTgt>
                                        </p:tgtEl>
                                        <p:attrNameLst>
                                          <p:attrName>style.visibility</p:attrName>
                                        </p:attrNameLst>
                                      </p:cBhvr>
                                      <p:to>
                                        <p:strVal val="visible"/>
                                      </p:to>
                                    </p:set>
                                    <p:animEffect transition="in" filter="fade">
                                      <p:cBhvr>
                                        <p:cTn id="22" dur="2000"/>
                                        <p:tgtEl>
                                          <p:spTgt spid="233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n-US" dirty="0" smtClean="0"/>
              <a:t>Bank of the US created</a:t>
            </a:r>
            <a:endParaRPr lang="en-US" dirty="0"/>
          </a:p>
        </p:txBody>
      </p:sp>
      <p:sp>
        <p:nvSpPr>
          <p:cNvPr id="84995" name="Rectangle 3"/>
          <p:cNvSpPr>
            <a:spLocks noGrp="1" noChangeArrowheads="1"/>
          </p:cNvSpPr>
          <p:nvPr>
            <p:ph type="body" idx="1"/>
          </p:nvPr>
        </p:nvSpPr>
        <p:spPr>
          <a:xfrm>
            <a:off x="-4011" y="1752600"/>
            <a:ext cx="3810000" cy="5105400"/>
          </a:xfrm>
        </p:spPr>
        <p:txBody>
          <a:bodyPr>
            <a:normAutofit/>
          </a:bodyPr>
          <a:lstStyle/>
          <a:p>
            <a:r>
              <a:rPr lang="en-US" dirty="0"/>
              <a:t>President Washington and Congress approved the charter for the bank</a:t>
            </a:r>
          </a:p>
          <a:p>
            <a:r>
              <a:rPr lang="en-US" dirty="0"/>
              <a:t>The bank helped stabilize the US economy</a:t>
            </a:r>
          </a:p>
          <a:p>
            <a:endParaRPr lang="en-US" dirty="0"/>
          </a:p>
        </p:txBody>
      </p:sp>
      <p:pic>
        <p:nvPicPr>
          <p:cNvPr id="4" name="Picture 7" descr="250px-First_Bank_of_the_United_State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2133600"/>
            <a:ext cx="5029200" cy="378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27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Ch7 Section 3: </a:t>
            </a:r>
            <a:br>
              <a:rPr lang="en-US" dirty="0" smtClean="0"/>
            </a:br>
            <a:r>
              <a:rPr lang="en-US" dirty="0" smtClean="0"/>
              <a:t>Challenges for the New Nation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8230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2/2e/United_States_1789-08-17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9525000" cy="644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11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104562"/>
            <a:ext cx="8229600" cy="1252728"/>
          </a:xfrm>
        </p:spPr>
        <p:txBody>
          <a:bodyPr>
            <a:normAutofit/>
          </a:bodyPr>
          <a:lstStyle/>
          <a:p>
            <a:r>
              <a:rPr lang="en-US" dirty="0" smtClean="0"/>
              <a:t>Remaining Neutral</a:t>
            </a:r>
            <a:endParaRPr lang="en-US" dirty="0"/>
          </a:p>
        </p:txBody>
      </p:sp>
      <p:sp>
        <p:nvSpPr>
          <p:cNvPr id="49155" name="Rectangle 3"/>
          <p:cNvSpPr>
            <a:spLocks noGrp="1" noChangeArrowheads="1"/>
          </p:cNvSpPr>
          <p:nvPr>
            <p:ph type="body" idx="1"/>
          </p:nvPr>
        </p:nvSpPr>
        <p:spPr>
          <a:xfrm>
            <a:off x="4267200" y="1524000"/>
            <a:ext cx="4876800" cy="5029200"/>
          </a:xfrm>
        </p:spPr>
        <p:txBody>
          <a:bodyPr>
            <a:normAutofit fontScale="77500" lnSpcReduction="20000"/>
          </a:bodyPr>
          <a:lstStyle/>
          <a:p>
            <a:pPr marL="118872" indent="0">
              <a:buNone/>
            </a:pPr>
            <a:r>
              <a:rPr lang="en-US" sz="4800" b="1" u="sng" dirty="0">
                <a:latin typeface="+mj-lt"/>
              </a:rPr>
              <a:t>French Revolution:</a:t>
            </a:r>
            <a:r>
              <a:rPr lang="en-US" sz="4800" dirty="0">
                <a:latin typeface="+mj-lt"/>
              </a:rPr>
              <a:t> </a:t>
            </a:r>
            <a:endParaRPr lang="en-US" sz="4800" dirty="0" smtClean="0">
              <a:latin typeface="+mj-lt"/>
            </a:endParaRPr>
          </a:p>
          <a:p>
            <a:pPr marL="118872" indent="0">
              <a:buNone/>
            </a:pPr>
            <a:endParaRPr lang="en-US" sz="4800" dirty="0">
              <a:latin typeface="+mj-lt"/>
            </a:endParaRPr>
          </a:p>
          <a:p>
            <a:pPr marL="118872" indent="0">
              <a:buNone/>
            </a:pPr>
            <a:r>
              <a:rPr lang="en-US" sz="4800" dirty="0" smtClean="0">
                <a:latin typeface="+mj-lt"/>
              </a:rPr>
              <a:t>Inspired </a:t>
            </a:r>
            <a:r>
              <a:rPr lang="en-US" sz="4800" dirty="0">
                <a:latin typeface="+mj-lt"/>
              </a:rPr>
              <a:t>by the American Revolution, </a:t>
            </a:r>
            <a:endParaRPr lang="en-US" sz="4800" dirty="0" smtClean="0">
              <a:latin typeface="+mj-lt"/>
            </a:endParaRPr>
          </a:p>
          <a:p>
            <a:pPr marL="118872" indent="0">
              <a:buNone/>
            </a:pPr>
            <a:endParaRPr lang="en-US" sz="4800" dirty="0" smtClean="0">
              <a:latin typeface="+mj-lt"/>
            </a:endParaRPr>
          </a:p>
          <a:p>
            <a:pPr marL="118872" indent="0">
              <a:buNone/>
            </a:pPr>
            <a:r>
              <a:rPr lang="en-US" sz="4800" dirty="0" smtClean="0">
                <a:latin typeface="+mj-lt"/>
              </a:rPr>
              <a:t>the French people </a:t>
            </a:r>
            <a:r>
              <a:rPr lang="en-US" sz="4800" dirty="0">
                <a:latin typeface="+mj-lt"/>
              </a:rPr>
              <a:t>overthrew the </a:t>
            </a:r>
            <a:r>
              <a:rPr lang="en-US" sz="4800" dirty="0" smtClean="0">
                <a:latin typeface="+mj-lt"/>
              </a:rPr>
              <a:t>government &amp; created a republic</a:t>
            </a:r>
            <a:endParaRPr lang="en-US" sz="4800" dirty="0">
              <a:latin typeface="+mj-lt"/>
            </a:endParaRPr>
          </a:p>
        </p:txBody>
      </p:sp>
      <p:pic>
        <p:nvPicPr>
          <p:cNvPr id="13314" name="Picture 2" descr="http://www.rjgeib.com/thoughts/french/rob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8" y="1447800"/>
            <a:ext cx="393766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87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cstate="print">
            <a:extLst>
              <a:ext uri="{28A0092B-C50C-407E-A947-70E740481C1C}">
                <a14:useLocalDpi xmlns:a14="http://schemas.microsoft.com/office/drawing/2010/main" val="0"/>
              </a:ext>
            </a:extLst>
          </a:blip>
          <a:stretch>
            <a:fillRect/>
          </a:stretch>
        </p:blipFill>
        <p:spPr>
          <a:xfrm>
            <a:off x="1293" y="1189291"/>
            <a:ext cx="9142707" cy="5668709"/>
          </a:xfrm>
        </p:spPr>
      </p:pic>
    </p:spTree>
    <p:extLst>
      <p:ext uri="{BB962C8B-B14F-4D97-AF65-F5344CB8AC3E}">
        <p14:creationId xmlns:p14="http://schemas.microsoft.com/office/powerpoint/2010/main" val="1546896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Neutrality Proclamation</a:t>
            </a:r>
            <a:endParaRPr lang="en-US" dirty="0"/>
          </a:p>
        </p:txBody>
      </p:sp>
      <p:sp>
        <p:nvSpPr>
          <p:cNvPr id="52227" name="Rectangle 3"/>
          <p:cNvSpPr>
            <a:spLocks noGrp="1" noChangeArrowheads="1"/>
          </p:cNvSpPr>
          <p:nvPr>
            <p:ph idx="1"/>
          </p:nvPr>
        </p:nvSpPr>
        <p:spPr/>
        <p:txBody>
          <a:bodyPr/>
          <a:lstStyle/>
          <a:p>
            <a:r>
              <a:rPr lang="en-US" dirty="0"/>
              <a:t>A few years later France and Great Britain went to war.</a:t>
            </a:r>
          </a:p>
          <a:p>
            <a:r>
              <a:rPr lang="en-US" dirty="0"/>
              <a:t>The French tried to involve the U.S.</a:t>
            </a:r>
          </a:p>
          <a:p>
            <a:r>
              <a:rPr lang="en-US" b="1" u="sng" dirty="0" smtClean="0">
                <a:solidFill>
                  <a:srgbClr val="FFC000"/>
                </a:solidFill>
              </a:rPr>
              <a:t>Proclamation of Neutrality</a:t>
            </a:r>
            <a:r>
              <a:rPr lang="en-US" dirty="0" smtClean="0"/>
              <a:t> </a:t>
            </a:r>
          </a:p>
          <a:p>
            <a:pPr lvl="1"/>
            <a:r>
              <a:rPr lang="en-US" dirty="0" smtClean="0"/>
              <a:t>Stated </a:t>
            </a:r>
            <a:r>
              <a:rPr lang="en-US" dirty="0"/>
              <a:t>that the U.S. would not take sides with any European countries at war.</a:t>
            </a:r>
          </a:p>
          <a:p>
            <a:r>
              <a:rPr lang="en-US" dirty="0"/>
              <a:t>The British began </a:t>
            </a:r>
            <a:r>
              <a:rPr lang="en-US" dirty="0" smtClean="0">
                <a:solidFill>
                  <a:srgbClr val="FFC000"/>
                </a:solidFill>
              </a:rPr>
              <a:t>impressment </a:t>
            </a:r>
            <a:r>
              <a:rPr lang="en-US" dirty="0" smtClean="0"/>
              <a:t>of sailors &amp; capturing </a:t>
            </a:r>
            <a:r>
              <a:rPr lang="en-US" dirty="0"/>
              <a:t>American trade </a:t>
            </a:r>
            <a:r>
              <a:rPr lang="en-US" dirty="0" smtClean="0"/>
              <a:t>ships </a:t>
            </a:r>
          </a:p>
          <a:p>
            <a:r>
              <a:rPr lang="en-US" dirty="0" smtClean="0"/>
              <a:t>Washington </a:t>
            </a:r>
            <a:r>
              <a:rPr lang="en-US" dirty="0"/>
              <a:t>sent John Jay to negotiate</a:t>
            </a:r>
          </a:p>
        </p:txBody>
      </p:sp>
    </p:spTree>
    <p:extLst>
      <p:ext uri="{BB962C8B-B14F-4D97-AF65-F5344CB8AC3E}">
        <p14:creationId xmlns:p14="http://schemas.microsoft.com/office/powerpoint/2010/main" val="2014028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Question</a:t>
            </a:r>
            <a:endParaRPr lang="en-US" dirty="0"/>
          </a:p>
        </p:txBody>
      </p:sp>
      <p:sp>
        <p:nvSpPr>
          <p:cNvPr id="3" name="Content Placeholder 2"/>
          <p:cNvSpPr>
            <a:spLocks noGrp="1"/>
          </p:cNvSpPr>
          <p:nvPr>
            <p:ph idx="1"/>
          </p:nvPr>
        </p:nvSpPr>
        <p:spPr/>
        <p:txBody>
          <a:bodyPr>
            <a:normAutofit/>
          </a:bodyPr>
          <a:lstStyle/>
          <a:p>
            <a:r>
              <a:rPr lang="en-US" dirty="0"/>
              <a:t>France had asked for Privateers from President </a:t>
            </a:r>
            <a:r>
              <a:rPr lang="en-US" dirty="0" smtClean="0"/>
              <a:t>Washington</a:t>
            </a:r>
          </a:p>
          <a:p>
            <a:r>
              <a:rPr lang="en-US" dirty="0" smtClean="0"/>
              <a:t>Privateers – private ships hired by a country to attack its enemies</a:t>
            </a:r>
          </a:p>
          <a:p>
            <a:r>
              <a:rPr lang="en-US" dirty="0"/>
              <a:t>Washington refused, it violated neutrality</a:t>
            </a:r>
          </a:p>
          <a:p>
            <a:r>
              <a:rPr lang="en-US" dirty="0" smtClean="0"/>
              <a:t>Hamilton supported Washington  </a:t>
            </a:r>
          </a:p>
          <a:p>
            <a:r>
              <a:rPr lang="en-US" dirty="0" smtClean="0"/>
              <a:t>Jefferson thought Hamilton was interfering in foreign policy &amp; resigned from cabinet in 1793</a:t>
            </a:r>
          </a:p>
          <a:p>
            <a:endParaRPr lang="en-US" sz="11500" dirty="0"/>
          </a:p>
          <a:p>
            <a:endParaRPr lang="en-US" dirty="0" smtClean="0"/>
          </a:p>
        </p:txBody>
      </p:sp>
    </p:spTree>
    <p:extLst>
      <p:ext uri="{BB962C8B-B14F-4D97-AF65-F5344CB8AC3E}">
        <p14:creationId xmlns:p14="http://schemas.microsoft.com/office/powerpoint/2010/main" val="3951582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Jay’s Treaty</a:t>
            </a:r>
          </a:p>
        </p:txBody>
      </p:sp>
      <p:sp>
        <p:nvSpPr>
          <p:cNvPr id="123907" name="Rectangle 3"/>
          <p:cNvSpPr>
            <a:spLocks noGrp="1" noChangeArrowheads="1"/>
          </p:cNvSpPr>
          <p:nvPr>
            <p:ph type="body" idx="1"/>
          </p:nvPr>
        </p:nvSpPr>
        <p:spPr>
          <a:xfrm>
            <a:off x="2913334" y="1747566"/>
            <a:ext cx="5984332" cy="4930409"/>
          </a:xfrm>
        </p:spPr>
        <p:txBody>
          <a:bodyPr>
            <a:normAutofit fontScale="92500" lnSpcReduction="10000"/>
          </a:bodyPr>
          <a:lstStyle/>
          <a:p>
            <a:r>
              <a:rPr lang="en-US" dirty="0"/>
              <a:t>British ships are seizing American ships going to the French West Indies.</a:t>
            </a:r>
          </a:p>
          <a:p>
            <a:r>
              <a:rPr lang="en-US" dirty="0"/>
              <a:t>John Jay sent to work out a compromise.</a:t>
            </a:r>
          </a:p>
          <a:p>
            <a:r>
              <a:rPr lang="en-US" dirty="0"/>
              <a:t>British will pay for damages on </a:t>
            </a:r>
            <a:r>
              <a:rPr lang="en-US" dirty="0" smtClean="0"/>
              <a:t>American ships </a:t>
            </a:r>
            <a:endParaRPr lang="en-US" dirty="0"/>
          </a:p>
          <a:p>
            <a:r>
              <a:rPr lang="en-US" dirty="0"/>
              <a:t>British will abandon forts in the NW frontier.</a:t>
            </a:r>
          </a:p>
          <a:p>
            <a:r>
              <a:rPr lang="en-US" dirty="0"/>
              <a:t>US will pay debts it owes Britain</a:t>
            </a:r>
            <a:r>
              <a:rPr lang="en-US" dirty="0" smtClean="0"/>
              <a:t>.</a:t>
            </a:r>
          </a:p>
          <a:p>
            <a:pPr marL="118872" indent="0">
              <a:buNone/>
            </a:pPr>
            <a:endParaRPr lang="en-US" dirty="0" smtClean="0"/>
          </a:p>
          <a:p>
            <a:endParaRPr lang="en-US" dirty="0"/>
          </a:p>
        </p:txBody>
      </p:sp>
      <p:pic>
        <p:nvPicPr>
          <p:cNvPr id="7170" name="Picture 2" descr="http://www.themoralliberal.com/wp-content/uploads/2009/11/john-jay-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80962"/>
            <a:ext cx="1162050" cy="15714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thefederalistpapers.org/wp-content/uploads/2011/03/john_jay_by_wrigh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65" t="7572" r="9150" b="21218"/>
          <a:stretch/>
        </p:blipFill>
        <p:spPr bwMode="auto">
          <a:xfrm>
            <a:off x="7578547" y="0"/>
            <a:ext cx="159774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cdn.dipity.com/uploads/events/ca3849e537eb7827bab17c5aa50ac4c5_1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585" y="2133600"/>
            <a:ext cx="2635749" cy="415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06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dirty="0"/>
              <a:t>Pinckney’s Treaty</a:t>
            </a:r>
          </a:p>
        </p:txBody>
      </p:sp>
      <p:sp>
        <p:nvSpPr>
          <p:cNvPr id="125955" name="Rectangle 3"/>
          <p:cNvSpPr>
            <a:spLocks noGrp="1" noChangeArrowheads="1"/>
          </p:cNvSpPr>
          <p:nvPr>
            <p:ph type="body" idx="1"/>
          </p:nvPr>
        </p:nvSpPr>
        <p:spPr/>
        <p:txBody>
          <a:bodyPr/>
          <a:lstStyle/>
          <a:p>
            <a:pPr>
              <a:lnSpc>
                <a:spcPct val="90000"/>
              </a:lnSpc>
            </a:pPr>
            <a:r>
              <a:rPr lang="en-US" dirty="0"/>
              <a:t>Spain disputed US/Florida border.</a:t>
            </a:r>
          </a:p>
          <a:p>
            <a:pPr>
              <a:lnSpc>
                <a:spcPct val="90000"/>
              </a:lnSpc>
            </a:pPr>
            <a:r>
              <a:rPr lang="en-US" dirty="0"/>
              <a:t>Spain closed port of New Orleans to US trade in 1784.</a:t>
            </a:r>
          </a:p>
          <a:p>
            <a:pPr>
              <a:lnSpc>
                <a:spcPct val="90000"/>
              </a:lnSpc>
            </a:pPr>
            <a:r>
              <a:rPr lang="en-US" dirty="0"/>
              <a:t>Pinckney wants: </a:t>
            </a:r>
            <a:endParaRPr lang="en-US" dirty="0" smtClean="0"/>
          </a:p>
          <a:p>
            <a:pPr lvl="1">
              <a:lnSpc>
                <a:spcPct val="90000"/>
              </a:lnSpc>
            </a:pPr>
            <a:r>
              <a:rPr lang="en-US" dirty="0" smtClean="0"/>
              <a:t>port reopened</a:t>
            </a:r>
          </a:p>
          <a:p>
            <a:pPr lvl="1">
              <a:lnSpc>
                <a:spcPct val="90000"/>
              </a:lnSpc>
            </a:pPr>
            <a:r>
              <a:rPr lang="en-US" dirty="0" smtClean="0"/>
              <a:t>right </a:t>
            </a:r>
            <a:r>
              <a:rPr lang="en-US" dirty="0"/>
              <a:t>of deposit in New </a:t>
            </a:r>
            <a:r>
              <a:rPr lang="en-US" dirty="0" smtClean="0"/>
              <a:t>Orleans</a:t>
            </a:r>
          </a:p>
          <a:p>
            <a:pPr lvl="1">
              <a:lnSpc>
                <a:spcPct val="90000"/>
              </a:lnSpc>
            </a:pPr>
            <a:r>
              <a:rPr lang="en-US" dirty="0" smtClean="0"/>
              <a:t>border </a:t>
            </a:r>
            <a:r>
              <a:rPr lang="en-US" dirty="0"/>
              <a:t>decided.</a:t>
            </a:r>
          </a:p>
          <a:p>
            <a:pPr>
              <a:lnSpc>
                <a:spcPct val="90000"/>
              </a:lnSpc>
            </a:pPr>
            <a:r>
              <a:rPr lang="en-US" dirty="0"/>
              <a:t>Spanish minister, Godoy agrees to all demands.</a:t>
            </a:r>
          </a:p>
          <a:p>
            <a:pPr>
              <a:lnSpc>
                <a:spcPct val="90000"/>
              </a:lnSpc>
            </a:pPr>
            <a:r>
              <a:rPr lang="en-US" dirty="0"/>
              <a:t>US/Florida border set at 31*N Latitude</a:t>
            </a:r>
          </a:p>
        </p:txBody>
      </p:sp>
      <p:pic>
        <p:nvPicPr>
          <p:cNvPr id="5122" name="Picture 2" descr="http://wpcontent.answcdn.com/wikipedia/commons/thumb/7/70/Thomas_Pinckney.jpg/225px-Thomas_Pinckn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9372"/>
            <a:ext cx="1332854" cy="152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689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en-US" dirty="0" smtClean="0"/>
              <a:t>Struggle Over the West</a:t>
            </a:r>
            <a:endParaRPr lang="en-US" dirty="0"/>
          </a:p>
        </p:txBody>
      </p:sp>
      <p:sp>
        <p:nvSpPr>
          <p:cNvPr id="53251" name="Rectangle 3"/>
          <p:cNvSpPr>
            <a:spLocks noGrp="1" noChangeArrowheads="1"/>
          </p:cNvSpPr>
          <p:nvPr>
            <p:ph type="body" idx="1"/>
          </p:nvPr>
        </p:nvSpPr>
        <p:spPr>
          <a:xfrm>
            <a:off x="282348" y="1484531"/>
            <a:ext cx="8001000" cy="5181600"/>
          </a:xfrm>
        </p:spPr>
        <p:txBody>
          <a:bodyPr/>
          <a:lstStyle/>
          <a:p>
            <a:pPr>
              <a:lnSpc>
                <a:spcPct val="90000"/>
              </a:lnSpc>
            </a:pPr>
            <a:r>
              <a:rPr lang="en-US" sz="3600" dirty="0"/>
              <a:t>Americans continued to settle in the Northwest</a:t>
            </a:r>
          </a:p>
          <a:p>
            <a:pPr>
              <a:lnSpc>
                <a:spcPct val="90000"/>
              </a:lnSpc>
            </a:pPr>
            <a:r>
              <a:rPr lang="en-US" sz="3600" dirty="0"/>
              <a:t>Native Americans protested</a:t>
            </a:r>
          </a:p>
          <a:p>
            <a:pPr>
              <a:lnSpc>
                <a:spcPct val="90000"/>
              </a:lnSpc>
            </a:pPr>
            <a:r>
              <a:rPr lang="en-US" sz="3600" dirty="0"/>
              <a:t>British provided guns to Natives</a:t>
            </a:r>
          </a:p>
          <a:p>
            <a:pPr>
              <a:lnSpc>
                <a:spcPct val="90000"/>
              </a:lnSpc>
            </a:pPr>
            <a:r>
              <a:rPr lang="en-US" sz="3600" dirty="0"/>
              <a:t>Natives were defeated @ Battle of Fallen Timbers</a:t>
            </a:r>
            <a:r>
              <a:rPr lang="en-US" sz="3600" dirty="0" smtClean="0"/>
              <a:t>.</a:t>
            </a:r>
            <a:endParaRPr lang="en-US" sz="3600" dirty="0"/>
          </a:p>
        </p:txBody>
      </p:sp>
      <p:pic>
        <p:nvPicPr>
          <p:cNvPr id="15364" name="Picture 4" descr="File:Fallen timb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119" y="4075331"/>
            <a:ext cx="4181475" cy="2724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2348" y="6153151"/>
            <a:ext cx="4572000" cy="461665"/>
          </a:xfrm>
          <a:prstGeom prst="rect">
            <a:avLst/>
          </a:prstGeom>
        </p:spPr>
        <p:txBody>
          <a:bodyPr>
            <a:spAutoFit/>
          </a:bodyPr>
          <a:lstStyle/>
          <a:p>
            <a:pPr algn="r"/>
            <a:r>
              <a:rPr lang="en-US" sz="1200" dirty="0">
                <a:latin typeface="+mj-lt"/>
              </a:rPr>
              <a:t>The Battle of Fallen Timbers by R. F. </a:t>
            </a:r>
            <a:r>
              <a:rPr lang="en-US" sz="1200" dirty="0" err="1">
                <a:latin typeface="+mj-lt"/>
              </a:rPr>
              <a:t>Zogbaum</a:t>
            </a:r>
            <a:r>
              <a:rPr lang="en-US" sz="1200" dirty="0">
                <a:latin typeface="+mj-lt"/>
              </a:rPr>
              <a:t>, </a:t>
            </a:r>
            <a:endParaRPr lang="en-US" sz="1200" dirty="0" smtClean="0">
              <a:latin typeface="+mj-lt"/>
            </a:endParaRPr>
          </a:p>
          <a:p>
            <a:pPr algn="r"/>
            <a:r>
              <a:rPr lang="en-US" sz="1200" dirty="0" smtClean="0">
                <a:latin typeface="+mj-lt"/>
              </a:rPr>
              <a:t>from </a:t>
            </a:r>
            <a:r>
              <a:rPr lang="en-US" sz="1200" dirty="0">
                <a:latin typeface="+mj-lt"/>
              </a:rPr>
              <a:t>Harper's Magazine, 1896.</a:t>
            </a:r>
          </a:p>
        </p:txBody>
      </p:sp>
    </p:spTree>
    <p:extLst>
      <p:ext uri="{BB962C8B-B14F-4D97-AF65-F5344CB8AC3E}">
        <p14:creationId xmlns:p14="http://schemas.microsoft.com/office/powerpoint/2010/main" val="50886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7025"/>
          <a:stretch/>
        </p:blipFill>
        <p:spPr>
          <a:xfrm>
            <a:off x="0" y="0"/>
            <a:ext cx="5791200" cy="6858000"/>
          </a:xfrm>
          <a:prstGeom prst="rect">
            <a:avLst/>
          </a:prstGeom>
        </p:spPr>
      </p:pic>
    </p:spTree>
    <p:extLst>
      <p:ext uri="{BB962C8B-B14F-4D97-AF65-F5344CB8AC3E}">
        <p14:creationId xmlns:p14="http://schemas.microsoft.com/office/powerpoint/2010/main" val="3865522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_sacn8ZzXTcM/TVAeI8q_h3I/AAAAAAAAAMA/TCWB8bVJmTc/s1600/greenville-treat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984"/>
            <a:ext cx="9102893" cy="50794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554" y="5139101"/>
            <a:ext cx="9144000" cy="1588127"/>
          </a:xfrm>
          <a:prstGeom prst="rect">
            <a:avLst/>
          </a:prstGeom>
        </p:spPr>
        <p:txBody>
          <a:bodyPr wrap="square">
            <a:spAutoFit/>
          </a:bodyPr>
          <a:lstStyle/>
          <a:p>
            <a:pPr marL="438912" lvl="0" indent="-320040">
              <a:lnSpc>
                <a:spcPct val="90000"/>
              </a:lnSpc>
              <a:buClr>
                <a:srgbClr val="D16349"/>
              </a:buClr>
              <a:buSzPct val="80000"/>
              <a:buFont typeface="Wingdings 2"/>
              <a:buChar char=""/>
            </a:pPr>
            <a:r>
              <a:rPr lang="en-US" sz="3600" u="sng" dirty="0">
                <a:solidFill>
                  <a:prstClr val="white"/>
                </a:solidFill>
              </a:rPr>
              <a:t>Treaty of </a:t>
            </a:r>
            <a:r>
              <a:rPr lang="en-US" sz="3600" u="sng" dirty="0" smtClean="0">
                <a:solidFill>
                  <a:prstClr val="white"/>
                </a:solidFill>
              </a:rPr>
              <a:t>Greenville</a:t>
            </a:r>
            <a:r>
              <a:rPr lang="en-US" sz="3600" dirty="0" smtClean="0">
                <a:solidFill>
                  <a:prstClr val="white"/>
                </a:solidFill>
              </a:rPr>
              <a:t> gave </a:t>
            </a:r>
            <a:r>
              <a:rPr lang="en-US" sz="3600" dirty="0">
                <a:solidFill>
                  <a:prstClr val="white"/>
                </a:solidFill>
              </a:rPr>
              <a:t>U.S. claim to almost all Native lands in the Northwest Territory.</a:t>
            </a:r>
          </a:p>
        </p:txBody>
      </p:sp>
    </p:spTree>
    <p:extLst>
      <p:ext uri="{BB962C8B-B14F-4D97-AF65-F5344CB8AC3E}">
        <p14:creationId xmlns:p14="http://schemas.microsoft.com/office/powerpoint/2010/main" val="3289953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Whiskey Rebellion</a:t>
            </a:r>
          </a:p>
        </p:txBody>
      </p:sp>
      <p:sp>
        <p:nvSpPr>
          <p:cNvPr id="87043" name="Rectangle 3"/>
          <p:cNvSpPr>
            <a:spLocks noGrp="1" noChangeArrowheads="1"/>
          </p:cNvSpPr>
          <p:nvPr>
            <p:ph type="body" idx="1"/>
          </p:nvPr>
        </p:nvSpPr>
        <p:spPr>
          <a:xfrm>
            <a:off x="152400" y="1678393"/>
            <a:ext cx="8229600" cy="4625609"/>
          </a:xfrm>
        </p:spPr>
        <p:txBody>
          <a:bodyPr/>
          <a:lstStyle/>
          <a:p>
            <a:r>
              <a:rPr lang="en-US" dirty="0"/>
              <a:t>Farmers resisted the tax on whiskey</a:t>
            </a:r>
          </a:p>
          <a:p>
            <a:r>
              <a:rPr lang="en-US" dirty="0"/>
              <a:t>Tax collectors were attacked and buildings were </a:t>
            </a:r>
            <a:r>
              <a:rPr lang="en-US" dirty="0" smtClean="0"/>
              <a:t>burned</a:t>
            </a:r>
            <a:endParaRPr lang="en-US" dirty="0"/>
          </a:p>
        </p:txBody>
      </p:sp>
      <p:pic>
        <p:nvPicPr>
          <p:cNvPr id="4" name="Picture 2" descr="http://www.ttb.gov/images/image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1549" y="3307909"/>
            <a:ext cx="4200525" cy="2962074"/>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e of a reciept for the whiskey t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557031"/>
            <a:ext cx="4191000" cy="20620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20721" y="4164491"/>
            <a:ext cx="2113079" cy="246221"/>
          </a:xfrm>
          <a:prstGeom prst="rect">
            <a:avLst/>
          </a:prstGeom>
        </p:spPr>
        <p:txBody>
          <a:bodyPr wrap="none">
            <a:spAutoFit/>
          </a:bodyPr>
          <a:lstStyle/>
          <a:p>
            <a:r>
              <a:rPr lang="en-US" sz="1000" i="1" dirty="0">
                <a:latin typeface="+mj-lt"/>
              </a:rPr>
              <a:t>A receipt for the whiskey tax, 1798.</a:t>
            </a:r>
            <a:endParaRPr lang="en-US" sz="1000" dirty="0">
              <a:latin typeface="+mj-lt"/>
            </a:endParaRPr>
          </a:p>
        </p:txBody>
      </p:sp>
      <p:sp>
        <p:nvSpPr>
          <p:cNvPr id="3" name="Rectangle 2"/>
          <p:cNvSpPr/>
          <p:nvPr/>
        </p:nvSpPr>
        <p:spPr>
          <a:xfrm>
            <a:off x="5943600" y="6304002"/>
            <a:ext cx="2981324" cy="400110"/>
          </a:xfrm>
          <a:prstGeom prst="rect">
            <a:avLst/>
          </a:prstGeom>
        </p:spPr>
        <p:txBody>
          <a:bodyPr wrap="square">
            <a:spAutoFit/>
          </a:bodyPr>
          <a:lstStyle/>
          <a:p>
            <a:r>
              <a:rPr lang="en-US" sz="1000" i="1" dirty="0">
                <a:latin typeface="+mj-lt"/>
              </a:rPr>
              <a:t>A tax collector is tarred and feathered by anti-tax frontiersmen during the Whiskey Rebellion.</a:t>
            </a:r>
            <a:endParaRPr lang="en-US" sz="1000" dirty="0">
              <a:latin typeface="+mj-lt"/>
            </a:endParaRPr>
          </a:p>
        </p:txBody>
      </p:sp>
    </p:spTree>
    <p:extLst>
      <p:ext uri="{BB962C8B-B14F-4D97-AF65-F5344CB8AC3E}">
        <p14:creationId xmlns:p14="http://schemas.microsoft.com/office/powerpoint/2010/main" val="4236011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70790"/>
            <a:ext cx="8229600" cy="2187209"/>
          </a:xfrm>
        </p:spPr>
        <p:txBody>
          <a:bodyPr/>
          <a:lstStyle/>
          <a:p>
            <a:r>
              <a:rPr lang="en-US" dirty="0"/>
              <a:t>Washington led an army to quiet the rebellion</a:t>
            </a:r>
          </a:p>
          <a:p>
            <a:r>
              <a:rPr lang="en-US" dirty="0"/>
              <a:t>This showed people the government was willing to use force to maintain order</a:t>
            </a:r>
          </a:p>
          <a:p>
            <a:endParaRPr lang="en-US" dirty="0"/>
          </a:p>
        </p:txBody>
      </p:sp>
      <p:pic>
        <p:nvPicPr>
          <p:cNvPr id="4" name="Picture 4" descr="http://1.bp.blogspot.com/-2YpA_HhxRCA/T_drwNvTslI/AAAAAAAAAg0/LDhrK5ZFDz8/s1600/whiskey-rebellion-ethan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0"/>
            <a:ext cx="6324600" cy="456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01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dirty="0"/>
              <a:t>WASHINGTON SAYS FAREWELL</a:t>
            </a:r>
          </a:p>
        </p:txBody>
      </p:sp>
      <p:sp>
        <p:nvSpPr>
          <p:cNvPr id="54275" name="Rectangle 3"/>
          <p:cNvSpPr>
            <a:spLocks noGrp="1" noChangeArrowheads="1"/>
          </p:cNvSpPr>
          <p:nvPr>
            <p:ph type="body" idx="1"/>
          </p:nvPr>
        </p:nvSpPr>
        <p:spPr>
          <a:xfrm>
            <a:off x="228600" y="1524000"/>
            <a:ext cx="8686800" cy="5181600"/>
          </a:xfrm>
        </p:spPr>
        <p:txBody>
          <a:bodyPr>
            <a:normAutofit/>
          </a:bodyPr>
          <a:lstStyle/>
          <a:p>
            <a:r>
              <a:rPr lang="en-US" sz="3600" dirty="0">
                <a:latin typeface="+mj-lt"/>
              </a:rPr>
              <a:t>Lists the benefits of uniting the states under one government.</a:t>
            </a:r>
          </a:p>
          <a:p>
            <a:r>
              <a:rPr lang="en-US" sz="3600" dirty="0" smtClean="0">
                <a:latin typeface="+mj-lt"/>
              </a:rPr>
              <a:t>Warned against </a:t>
            </a:r>
            <a:r>
              <a:rPr lang="en-US" sz="3600" dirty="0">
                <a:latin typeface="+mj-lt"/>
              </a:rPr>
              <a:t>the dangers of political </a:t>
            </a:r>
            <a:r>
              <a:rPr lang="en-US" sz="3600" dirty="0" smtClean="0">
                <a:latin typeface="+mj-lt"/>
              </a:rPr>
              <a:t>parties</a:t>
            </a:r>
          </a:p>
          <a:p>
            <a:pPr lvl="1"/>
            <a:r>
              <a:rPr lang="en-US" dirty="0" smtClean="0">
                <a:latin typeface="+mj-lt"/>
              </a:rPr>
              <a:t>political </a:t>
            </a:r>
            <a:r>
              <a:rPr lang="en-US" dirty="0">
                <a:latin typeface="+mj-lt"/>
              </a:rPr>
              <a:t>unity was a key to national success.</a:t>
            </a:r>
          </a:p>
          <a:p>
            <a:r>
              <a:rPr lang="en-US" sz="3600" dirty="0" smtClean="0">
                <a:latin typeface="+mj-lt"/>
              </a:rPr>
              <a:t>Warned </a:t>
            </a:r>
            <a:r>
              <a:rPr lang="en-US" sz="3600" dirty="0">
                <a:latin typeface="+mj-lt"/>
              </a:rPr>
              <a:t>against dangers of foreign ties</a:t>
            </a:r>
            <a:r>
              <a:rPr lang="en-US" sz="3600" dirty="0" smtClean="0">
                <a:latin typeface="+mj-lt"/>
              </a:rPr>
              <a:t>.</a:t>
            </a:r>
          </a:p>
          <a:p>
            <a:r>
              <a:rPr lang="en-US" sz="3600" dirty="0">
                <a:latin typeface="+mj-lt"/>
              </a:rPr>
              <a:t>Warned against too much public debt</a:t>
            </a:r>
            <a:r>
              <a:rPr lang="en-US" sz="3600" dirty="0" smtClean="0">
                <a:latin typeface="+mj-lt"/>
              </a:rPr>
              <a:t>.</a:t>
            </a:r>
          </a:p>
          <a:p>
            <a:r>
              <a:rPr lang="en-US" sz="3600" dirty="0"/>
              <a:t>Points out the need for education.</a:t>
            </a:r>
          </a:p>
          <a:p>
            <a:endParaRPr lang="en-US" sz="3600" dirty="0">
              <a:latin typeface="+mj-lt"/>
            </a:endParaRPr>
          </a:p>
          <a:p>
            <a:endParaRPr lang="en-US" sz="3600" dirty="0">
              <a:latin typeface="Arial" charset="0"/>
            </a:endParaRPr>
          </a:p>
          <a:p>
            <a:endParaRPr lang="en-US" sz="3600" dirty="0"/>
          </a:p>
        </p:txBody>
      </p:sp>
    </p:spTree>
    <p:extLst>
      <p:ext uri="{BB962C8B-B14F-4D97-AF65-F5344CB8AC3E}">
        <p14:creationId xmlns:p14="http://schemas.microsoft.com/office/powerpoint/2010/main" val="2478159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gn="ctr" eaLnBrk="1" hangingPunct="1"/>
            <a:r>
              <a:rPr lang="en-US" u="sng" smtClean="0">
                <a:latin typeface="Arial" charset="0"/>
              </a:rPr>
              <a:t>A NEW GOVERNMENT</a:t>
            </a:r>
          </a:p>
        </p:txBody>
      </p:sp>
      <p:sp>
        <p:nvSpPr>
          <p:cNvPr id="131075" name="Rectangle 3"/>
          <p:cNvSpPr>
            <a:spLocks noGrp="1" noChangeArrowheads="1"/>
          </p:cNvSpPr>
          <p:nvPr>
            <p:ph type="body" idx="1"/>
          </p:nvPr>
        </p:nvSpPr>
        <p:spPr>
          <a:xfrm>
            <a:off x="228600" y="1946275"/>
            <a:ext cx="8915400" cy="4530725"/>
          </a:xfrm>
        </p:spPr>
        <p:txBody>
          <a:bodyPr/>
          <a:lstStyle/>
          <a:p>
            <a:pPr eaLnBrk="1" hangingPunct="1"/>
            <a:r>
              <a:rPr lang="en-US" sz="3200" dirty="0" smtClean="0">
                <a:latin typeface="Arial" charset="0"/>
              </a:rPr>
              <a:t>In 1789 each of the states that passed the Constitution sent electors to choose the first president</a:t>
            </a:r>
          </a:p>
          <a:p>
            <a:pPr eaLnBrk="1" hangingPunct="1"/>
            <a:r>
              <a:rPr lang="en-US" sz="3200" b="1" u="sng" dirty="0" smtClean="0">
                <a:solidFill>
                  <a:srgbClr val="FFC000"/>
                </a:solidFill>
                <a:latin typeface="Arial" charset="0"/>
              </a:rPr>
              <a:t>ELECTORAL COLLEGE</a:t>
            </a:r>
            <a:r>
              <a:rPr lang="en-US" sz="3200" b="1" u="sng" dirty="0" smtClean="0">
                <a:solidFill>
                  <a:srgbClr val="008000"/>
                </a:solidFill>
                <a:latin typeface="Arial" charset="0"/>
              </a:rPr>
              <a:t>:</a:t>
            </a:r>
            <a:r>
              <a:rPr lang="en-US" sz="3200" dirty="0" smtClean="0">
                <a:latin typeface="Arial" charset="0"/>
              </a:rPr>
              <a:t> a group of electors that represent the people’s vote for president</a:t>
            </a:r>
          </a:p>
          <a:p>
            <a:pPr eaLnBrk="1" hangingPunct="1"/>
            <a:r>
              <a:rPr lang="en-US" sz="3200" dirty="0" smtClean="0">
                <a:latin typeface="Arial" charset="0"/>
              </a:rPr>
              <a:t>Washington was elected unanimously, and John Adams became his Vice President</a:t>
            </a:r>
          </a:p>
        </p:txBody>
      </p:sp>
    </p:spTree>
    <p:extLst>
      <p:ext uri="{BB962C8B-B14F-4D97-AF65-F5344CB8AC3E}">
        <p14:creationId xmlns:p14="http://schemas.microsoft.com/office/powerpoint/2010/main" val="2943719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fade">
                                      <p:cBhvr>
                                        <p:cTn id="7" dur="2000"/>
                                        <p:tgtEl>
                                          <p:spTgt spid="131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fade">
                                      <p:cBhvr>
                                        <p:cTn id="12" dur="2000"/>
                                        <p:tgtEl>
                                          <p:spTgt spid="131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1075">
                                            <p:txEl>
                                              <p:pRg st="1" end="1"/>
                                            </p:txEl>
                                          </p:spTgt>
                                        </p:tgtEl>
                                        <p:attrNameLst>
                                          <p:attrName>style.visibility</p:attrName>
                                        </p:attrNameLst>
                                      </p:cBhvr>
                                      <p:to>
                                        <p:strVal val="visible"/>
                                      </p:to>
                                    </p:set>
                                    <p:animEffect transition="in" filter="fade">
                                      <p:cBhvr>
                                        <p:cTn id="17" dur="2000"/>
                                        <p:tgtEl>
                                          <p:spTgt spid="131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1075">
                                            <p:txEl>
                                              <p:pRg st="2" end="2"/>
                                            </p:txEl>
                                          </p:spTgt>
                                        </p:tgtEl>
                                        <p:attrNameLst>
                                          <p:attrName>style.visibility</p:attrName>
                                        </p:attrNameLst>
                                      </p:cBhvr>
                                      <p:to>
                                        <p:strVal val="visible"/>
                                      </p:to>
                                    </p:set>
                                    <p:animEffect transition="in" filter="fade">
                                      <p:cBhvr>
                                        <p:cTn id="22" dur="2000"/>
                                        <p:tgtEl>
                                          <p:spTgt spid="131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276600"/>
            <a:ext cx="8077200" cy="1673352"/>
          </a:xfrm>
        </p:spPr>
        <p:txBody>
          <a:bodyPr>
            <a:normAutofit/>
          </a:bodyPr>
          <a:lstStyle/>
          <a:p>
            <a:r>
              <a:rPr lang="en-US" dirty="0" smtClean="0"/>
              <a:t>Ch7 Section 4:</a:t>
            </a:r>
            <a:br>
              <a:rPr lang="en-US" dirty="0" smtClean="0"/>
            </a:br>
            <a:r>
              <a:rPr lang="en-US" dirty="0" smtClean="0"/>
              <a:t>John Adams’s Presidency</a:t>
            </a:r>
            <a:endParaRPr lang="en-US" dirty="0"/>
          </a:p>
        </p:txBody>
      </p:sp>
      <p:sp>
        <p:nvSpPr>
          <p:cNvPr id="3" name="TextBox 2"/>
          <p:cNvSpPr txBox="1"/>
          <p:nvPr/>
        </p:nvSpPr>
        <p:spPr>
          <a:xfrm>
            <a:off x="5181600" y="457200"/>
            <a:ext cx="3505200" cy="461665"/>
          </a:xfrm>
          <a:prstGeom prst="rect">
            <a:avLst/>
          </a:prstGeom>
          <a:noFill/>
        </p:spPr>
        <p:txBody>
          <a:bodyPr wrap="square" rtlCol="0">
            <a:spAutoFit/>
          </a:bodyPr>
          <a:lstStyle/>
          <a:p>
            <a:r>
              <a:rPr lang="en-US" sz="2400" dirty="0" smtClean="0">
                <a:hlinkClick r:id="rId3"/>
              </a:rPr>
              <a:t>JOHN ADAMS overview</a:t>
            </a:r>
            <a:endParaRPr lang="en-US" sz="2400" dirty="0"/>
          </a:p>
        </p:txBody>
      </p:sp>
    </p:spTree>
    <p:extLst>
      <p:ext uri="{BB962C8B-B14F-4D97-AF65-F5344CB8AC3E}">
        <p14:creationId xmlns:p14="http://schemas.microsoft.com/office/powerpoint/2010/main" val="22710452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By 1796 Americans were beginning to divide into opposing groups and to form political parties (factions)</a:t>
            </a:r>
          </a:p>
          <a:p>
            <a:r>
              <a:rPr lang="en-US" dirty="0" smtClean="0"/>
              <a:t>Within Washington’s Cabinet Hamilton &amp; Jefferson had opposing views</a:t>
            </a:r>
          </a:p>
          <a:p>
            <a:r>
              <a:rPr lang="en-US" dirty="0">
                <a:latin typeface="Arial" charset="0"/>
              </a:rPr>
              <a:t>Party differences were based on where and how people lived</a:t>
            </a:r>
          </a:p>
          <a:p>
            <a:pPr lvl="1"/>
            <a:r>
              <a:rPr lang="en-US" dirty="0">
                <a:latin typeface="Arial" charset="0"/>
              </a:rPr>
              <a:t>Businesspeople in the cities supported the Federalists</a:t>
            </a:r>
          </a:p>
          <a:p>
            <a:pPr lvl="1"/>
            <a:r>
              <a:rPr lang="en-US" dirty="0">
                <a:latin typeface="Arial" charset="0"/>
              </a:rPr>
              <a:t>Farmers in isolated areas supported the Democratic-Republicans</a:t>
            </a:r>
          </a:p>
        </p:txBody>
      </p:sp>
      <p:sp>
        <p:nvSpPr>
          <p:cNvPr id="6" name="Title 1"/>
          <p:cNvSpPr txBox="1">
            <a:spLocks/>
          </p:cNvSpPr>
          <p:nvPr/>
        </p:nvSpPr>
        <p:spPr>
          <a:xfrm>
            <a:off x="604157" y="16329"/>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smtClean="0"/>
              <a:t>POLITICAL PARTIES DEVELOP</a:t>
            </a:r>
            <a:endParaRPr lang="en-US" dirty="0"/>
          </a:p>
        </p:txBody>
      </p:sp>
    </p:spTree>
    <p:extLst>
      <p:ext uri="{BB962C8B-B14F-4D97-AF65-F5344CB8AC3E}">
        <p14:creationId xmlns:p14="http://schemas.microsoft.com/office/powerpoint/2010/main" val="693066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304800"/>
            <a:ext cx="4040188" cy="715355"/>
          </a:xfrm>
        </p:spPr>
        <p:txBody>
          <a:bodyPr>
            <a:normAutofit/>
          </a:bodyPr>
          <a:lstStyle/>
          <a:p>
            <a:pPr algn="ctr"/>
            <a:r>
              <a:rPr lang="en-US" sz="3200" u="sng" dirty="0" smtClean="0">
                <a:solidFill>
                  <a:srgbClr val="F34E27"/>
                </a:solidFill>
              </a:rPr>
              <a:t>FEDERALIST</a:t>
            </a:r>
            <a:endParaRPr lang="en-US" sz="3200" dirty="0">
              <a:solidFill>
                <a:srgbClr val="F34E27"/>
              </a:solidFill>
            </a:endParaRPr>
          </a:p>
        </p:txBody>
      </p:sp>
      <p:sp>
        <p:nvSpPr>
          <p:cNvPr id="4" name="Content Placeholder 3"/>
          <p:cNvSpPr>
            <a:spLocks noGrp="1"/>
          </p:cNvSpPr>
          <p:nvPr>
            <p:ph sz="half" idx="2"/>
          </p:nvPr>
        </p:nvSpPr>
        <p:spPr>
          <a:xfrm>
            <a:off x="304800" y="1600200"/>
            <a:ext cx="4192588" cy="4800600"/>
          </a:xfrm>
        </p:spPr>
        <p:txBody>
          <a:bodyPr>
            <a:normAutofit lnSpcReduction="10000"/>
          </a:bodyPr>
          <a:lstStyle/>
          <a:p>
            <a:pPr>
              <a:lnSpc>
                <a:spcPct val="90000"/>
              </a:lnSpc>
            </a:pPr>
            <a:r>
              <a:rPr lang="en-US" sz="3000" dirty="0" smtClean="0"/>
              <a:t>Leader: Hamilton</a:t>
            </a:r>
          </a:p>
          <a:p>
            <a:pPr>
              <a:lnSpc>
                <a:spcPct val="90000"/>
              </a:lnSpc>
            </a:pPr>
            <a:endParaRPr lang="en-US" sz="3000" dirty="0" smtClean="0"/>
          </a:p>
          <a:p>
            <a:pPr>
              <a:lnSpc>
                <a:spcPct val="90000"/>
              </a:lnSpc>
            </a:pPr>
            <a:r>
              <a:rPr lang="en-US" sz="3000" dirty="0" smtClean="0"/>
              <a:t>Strong </a:t>
            </a:r>
            <a:r>
              <a:rPr lang="en-US" sz="3000" dirty="0"/>
              <a:t>federal </a:t>
            </a:r>
            <a:r>
              <a:rPr lang="en-US" sz="3000" dirty="0" smtClean="0"/>
              <a:t>government.</a:t>
            </a:r>
          </a:p>
          <a:p>
            <a:r>
              <a:rPr lang="en-US" sz="3000" dirty="0" smtClean="0"/>
              <a:t>Rule by Wealthy Class</a:t>
            </a:r>
          </a:p>
          <a:p>
            <a:r>
              <a:rPr lang="en-US" sz="3000" dirty="0" smtClean="0"/>
              <a:t>British alliance</a:t>
            </a:r>
          </a:p>
          <a:p>
            <a:r>
              <a:rPr lang="en-US" sz="3000" dirty="0" smtClean="0"/>
              <a:t>National Bank</a:t>
            </a:r>
          </a:p>
          <a:p>
            <a:r>
              <a:rPr lang="en-US" sz="3000" dirty="0" smtClean="0"/>
              <a:t>Protective Tariffs</a:t>
            </a:r>
          </a:p>
          <a:p>
            <a:r>
              <a:rPr lang="en-US" sz="3000" dirty="0" smtClean="0"/>
              <a:t>Implied powers of Constitution</a:t>
            </a:r>
            <a:endParaRPr lang="en-US" sz="3000" dirty="0"/>
          </a:p>
          <a:p>
            <a:pPr>
              <a:lnSpc>
                <a:spcPct val="90000"/>
              </a:lnSpc>
            </a:pPr>
            <a:endParaRPr lang="en-US" sz="3200" dirty="0"/>
          </a:p>
          <a:p>
            <a:endParaRPr lang="en-US" dirty="0"/>
          </a:p>
        </p:txBody>
      </p:sp>
      <p:sp>
        <p:nvSpPr>
          <p:cNvPr id="5" name="Text Placeholder 4"/>
          <p:cNvSpPr>
            <a:spLocks noGrp="1"/>
          </p:cNvSpPr>
          <p:nvPr>
            <p:ph type="body" sz="quarter" idx="3"/>
          </p:nvPr>
        </p:nvSpPr>
        <p:spPr>
          <a:xfrm>
            <a:off x="4876800" y="381000"/>
            <a:ext cx="4041775" cy="715355"/>
          </a:xfrm>
        </p:spPr>
        <p:txBody>
          <a:bodyPr>
            <a:noAutofit/>
          </a:bodyPr>
          <a:lstStyle/>
          <a:p>
            <a:r>
              <a:rPr lang="en-US" sz="3200" u="sng" dirty="0">
                <a:solidFill>
                  <a:srgbClr val="F34E27"/>
                </a:solidFill>
              </a:rPr>
              <a:t>DEMOCRATIC-REPUBLICAN </a:t>
            </a:r>
            <a:endParaRPr lang="en-US" sz="3200" dirty="0">
              <a:solidFill>
                <a:srgbClr val="F34E27"/>
              </a:solidFill>
            </a:endParaRPr>
          </a:p>
        </p:txBody>
      </p:sp>
      <p:sp>
        <p:nvSpPr>
          <p:cNvPr id="6" name="Content Placeholder 5"/>
          <p:cNvSpPr>
            <a:spLocks noGrp="1"/>
          </p:cNvSpPr>
          <p:nvPr>
            <p:ph sz="quarter" idx="4"/>
          </p:nvPr>
        </p:nvSpPr>
        <p:spPr>
          <a:xfrm>
            <a:off x="4645025" y="1524000"/>
            <a:ext cx="4041775" cy="4876800"/>
          </a:xfrm>
        </p:spPr>
        <p:txBody>
          <a:bodyPr>
            <a:normAutofit fontScale="92500"/>
          </a:bodyPr>
          <a:lstStyle/>
          <a:p>
            <a:r>
              <a:rPr lang="en-US" sz="3200" dirty="0" smtClean="0"/>
              <a:t>Leader: Jefferson</a:t>
            </a:r>
          </a:p>
          <a:p>
            <a:pPr marL="118872" indent="0">
              <a:buNone/>
            </a:pPr>
            <a:endParaRPr lang="en-US" sz="3200" dirty="0" smtClean="0"/>
          </a:p>
          <a:p>
            <a:r>
              <a:rPr lang="en-US" sz="3200" dirty="0" smtClean="0"/>
              <a:t>Strong State government</a:t>
            </a:r>
          </a:p>
          <a:p>
            <a:r>
              <a:rPr lang="en-US" sz="3200" dirty="0" smtClean="0"/>
              <a:t>Rule by the People</a:t>
            </a:r>
          </a:p>
          <a:p>
            <a:r>
              <a:rPr lang="en-US" sz="3200" dirty="0" smtClean="0"/>
              <a:t>French Alliance</a:t>
            </a:r>
          </a:p>
          <a:p>
            <a:r>
              <a:rPr lang="en-US" sz="3200" dirty="0" smtClean="0"/>
              <a:t>State Banks</a:t>
            </a:r>
          </a:p>
          <a:p>
            <a:r>
              <a:rPr lang="en-US" sz="3200" dirty="0" smtClean="0"/>
              <a:t>Free Trade</a:t>
            </a:r>
          </a:p>
          <a:p>
            <a:r>
              <a:rPr lang="en-US" sz="3200" dirty="0" smtClean="0"/>
              <a:t>Strict interpretation of Constitution</a:t>
            </a:r>
            <a:endParaRPr lang="en-US" sz="3200" dirty="0"/>
          </a:p>
          <a:p>
            <a:endParaRPr lang="en-US" sz="3600" dirty="0"/>
          </a:p>
          <a:p>
            <a:endParaRPr lang="en-US" dirty="0"/>
          </a:p>
        </p:txBody>
      </p:sp>
      <p:pic>
        <p:nvPicPr>
          <p:cNvPr id="2050" name="Picture 2" descr="File:Federali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2400"/>
            <a:ext cx="207645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xtimeline.com/__UserPic_Large/6445/ELT2008031209030560599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2362200"/>
            <a:ext cx="3867354"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322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osterenvy.com/catalog/ss055thumb%20-%20Federalists%20&amp;%20Democratic%20Republicans%20two%20poster%20s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57188"/>
            <a:ext cx="9706529" cy="721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073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Election of 1796</a:t>
            </a:r>
            <a:endParaRPr lang="en-US" dirty="0"/>
          </a:p>
        </p:txBody>
      </p:sp>
      <p:sp>
        <p:nvSpPr>
          <p:cNvPr id="55299" name="Rectangle 3"/>
          <p:cNvSpPr>
            <a:spLocks noGrp="1" noChangeArrowheads="1"/>
          </p:cNvSpPr>
          <p:nvPr>
            <p:ph type="body" idx="1"/>
          </p:nvPr>
        </p:nvSpPr>
        <p:spPr>
          <a:xfrm>
            <a:off x="228600" y="1600200"/>
            <a:ext cx="8763000" cy="5410200"/>
          </a:xfrm>
        </p:spPr>
        <p:txBody>
          <a:bodyPr>
            <a:normAutofit fontScale="85000" lnSpcReduction="20000"/>
          </a:bodyPr>
          <a:lstStyle/>
          <a:p>
            <a:pPr>
              <a:lnSpc>
                <a:spcPct val="90000"/>
              </a:lnSpc>
            </a:pPr>
            <a:r>
              <a:rPr lang="en-US" sz="3600" dirty="0"/>
              <a:t>Election of 1796; first time more than one candidate ran for </a:t>
            </a:r>
            <a:r>
              <a:rPr lang="en-US" sz="3600" dirty="0" smtClean="0"/>
              <a:t>president</a:t>
            </a:r>
          </a:p>
          <a:p>
            <a:pPr marL="118872" indent="0">
              <a:lnSpc>
                <a:spcPct val="90000"/>
              </a:lnSpc>
              <a:buNone/>
            </a:pPr>
            <a:endParaRPr lang="en-US" sz="3600" dirty="0" smtClean="0"/>
          </a:p>
          <a:p>
            <a:pPr>
              <a:lnSpc>
                <a:spcPct val="90000"/>
              </a:lnSpc>
            </a:pPr>
            <a:r>
              <a:rPr lang="en-US" sz="3600" dirty="0" smtClean="0"/>
              <a:t>Parties held Caucuses (meetings) to choose their candidate</a:t>
            </a:r>
          </a:p>
          <a:p>
            <a:pPr marL="118872" indent="0">
              <a:lnSpc>
                <a:spcPct val="90000"/>
              </a:lnSpc>
              <a:buNone/>
            </a:pPr>
            <a:endParaRPr lang="en-US" sz="3600" dirty="0" smtClean="0"/>
          </a:p>
          <a:p>
            <a:pPr>
              <a:lnSpc>
                <a:spcPct val="90000"/>
              </a:lnSpc>
            </a:pPr>
            <a:r>
              <a:rPr lang="en-US" sz="3600" dirty="0" smtClean="0"/>
              <a:t>Federalists chose </a:t>
            </a:r>
            <a:r>
              <a:rPr lang="en-US" sz="3600" dirty="0"/>
              <a:t>John Adams and Thomas Pinckney as candidates</a:t>
            </a:r>
            <a:r>
              <a:rPr lang="en-US" sz="3600" dirty="0" smtClean="0"/>
              <a:t>.</a:t>
            </a:r>
          </a:p>
          <a:p>
            <a:pPr marL="118872" indent="0">
              <a:lnSpc>
                <a:spcPct val="90000"/>
              </a:lnSpc>
              <a:buNone/>
            </a:pPr>
            <a:endParaRPr lang="en-US" sz="3600" dirty="0" smtClean="0"/>
          </a:p>
          <a:p>
            <a:pPr>
              <a:lnSpc>
                <a:spcPct val="90000"/>
              </a:lnSpc>
            </a:pPr>
            <a:r>
              <a:rPr lang="en-US" sz="3600" dirty="0" smtClean="0"/>
              <a:t>Republicans chose </a:t>
            </a:r>
            <a:r>
              <a:rPr lang="en-US" sz="3600" dirty="0"/>
              <a:t>Thomas Jefferson and Aaron Burr as candidates. </a:t>
            </a:r>
            <a:endParaRPr lang="en-US" sz="3600" dirty="0" smtClean="0"/>
          </a:p>
          <a:p>
            <a:pPr marL="118872" indent="0">
              <a:lnSpc>
                <a:spcPct val="90000"/>
              </a:lnSpc>
              <a:buNone/>
            </a:pPr>
            <a:endParaRPr lang="en-US" sz="3600" dirty="0" smtClean="0"/>
          </a:p>
          <a:p>
            <a:pPr>
              <a:lnSpc>
                <a:spcPct val="90000"/>
              </a:lnSpc>
            </a:pPr>
            <a:r>
              <a:rPr lang="en-US" sz="3600" dirty="0" smtClean="0"/>
              <a:t>Good Friends Adams and Jefferson became Rivals </a:t>
            </a:r>
            <a:endParaRPr lang="en-US" sz="3600" dirty="0"/>
          </a:p>
          <a:p>
            <a:pPr>
              <a:lnSpc>
                <a:spcPct val="90000"/>
              </a:lnSpc>
              <a:buFont typeface="Wingdings" pitchFamily="2" charset="2"/>
              <a:buNone/>
            </a:pPr>
            <a:endParaRPr lang="en-US" sz="3600" dirty="0"/>
          </a:p>
        </p:txBody>
      </p:sp>
    </p:spTree>
    <p:extLst>
      <p:ext uri="{BB962C8B-B14F-4D97-AF65-F5344CB8AC3E}">
        <p14:creationId xmlns:p14="http://schemas.microsoft.com/office/powerpoint/2010/main" val="281480726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3936" t="527" r="188" b="-527"/>
          <a:stretch/>
        </p:blipFill>
        <p:spPr>
          <a:xfrm>
            <a:off x="304800" y="304800"/>
            <a:ext cx="4038600" cy="6260487"/>
          </a:xfrm>
          <a:prstGeom prst="rect">
            <a:avLst/>
          </a:prstGeom>
        </p:spPr>
      </p:pic>
      <p:sp>
        <p:nvSpPr>
          <p:cNvPr id="7" name="Rectangle 6"/>
          <p:cNvSpPr/>
          <p:nvPr/>
        </p:nvSpPr>
        <p:spPr>
          <a:xfrm>
            <a:off x="4578458" y="350194"/>
            <a:ext cx="4413142" cy="5909310"/>
          </a:xfrm>
          <a:prstGeom prst="rect">
            <a:avLst/>
          </a:prstGeom>
        </p:spPr>
        <p:txBody>
          <a:bodyPr wrap="square">
            <a:spAutoFit/>
          </a:bodyPr>
          <a:lstStyle/>
          <a:p>
            <a:pPr marL="438912" lvl="0" indent="-320040">
              <a:lnSpc>
                <a:spcPct val="90000"/>
              </a:lnSpc>
              <a:buClr>
                <a:srgbClr val="D16349"/>
              </a:buClr>
              <a:buSzPct val="80000"/>
              <a:buFont typeface="Wingdings 2"/>
              <a:buChar char=""/>
            </a:pPr>
            <a:endParaRPr lang="en-US" sz="2800" dirty="0" smtClean="0">
              <a:solidFill>
                <a:prstClr val="white"/>
              </a:solidFill>
            </a:endParaRPr>
          </a:p>
          <a:p>
            <a:pPr marL="438912" lvl="0" indent="-320040">
              <a:lnSpc>
                <a:spcPct val="90000"/>
              </a:lnSpc>
              <a:buClr>
                <a:srgbClr val="D16349"/>
              </a:buClr>
              <a:buSzPct val="80000"/>
              <a:buFont typeface="Wingdings 2"/>
              <a:buChar char=""/>
            </a:pPr>
            <a:endParaRPr lang="en-US" sz="2800" dirty="0">
              <a:solidFill>
                <a:prstClr val="white"/>
              </a:solidFill>
            </a:endParaRPr>
          </a:p>
          <a:p>
            <a:pPr marL="438912" lvl="0" indent="-320040">
              <a:lnSpc>
                <a:spcPct val="90000"/>
              </a:lnSpc>
              <a:buClr>
                <a:srgbClr val="D16349"/>
              </a:buClr>
              <a:buSzPct val="80000"/>
              <a:buFont typeface="Wingdings 2"/>
              <a:buChar char=""/>
            </a:pPr>
            <a:endParaRPr lang="en-US" sz="2800" dirty="0" smtClean="0">
              <a:solidFill>
                <a:prstClr val="white"/>
              </a:solidFill>
            </a:endParaRPr>
          </a:p>
          <a:p>
            <a:pPr marL="438912" lvl="0" indent="-320040">
              <a:lnSpc>
                <a:spcPct val="90000"/>
              </a:lnSpc>
              <a:buClr>
                <a:srgbClr val="D16349"/>
              </a:buClr>
              <a:buSzPct val="80000"/>
              <a:buFont typeface="Wingdings 2"/>
              <a:buChar char=""/>
            </a:pPr>
            <a:r>
              <a:rPr lang="en-US" sz="2800" dirty="0" smtClean="0">
                <a:solidFill>
                  <a:prstClr val="white"/>
                </a:solidFill>
              </a:rPr>
              <a:t>Adams</a:t>
            </a:r>
          </a:p>
          <a:p>
            <a:pPr marL="896112" lvl="1" indent="-320040">
              <a:lnSpc>
                <a:spcPct val="90000"/>
              </a:lnSpc>
              <a:buClr>
                <a:srgbClr val="D16349"/>
              </a:buClr>
              <a:buSzPct val="80000"/>
              <a:buFont typeface="Wingdings 2"/>
              <a:buChar char=""/>
            </a:pPr>
            <a:r>
              <a:rPr lang="en-US" sz="2800" dirty="0" smtClean="0">
                <a:solidFill>
                  <a:prstClr val="white"/>
                </a:solidFill>
              </a:rPr>
              <a:t>71 electoral votes</a:t>
            </a:r>
          </a:p>
          <a:p>
            <a:pPr marL="438912" lvl="0" indent="-320040">
              <a:lnSpc>
                <a:spcPct val="90000"/>
              </a:lnSpc>
              <a:buClr>
                <a:srgbClr val="D16349"/>
              </a:buClr>
              <a:buSzPct val="80000"/>
              <a:buFont typeface="Wingdings 2"/>
              <a:buChar char=""/>
            </a:pPr>
            <a:r>
              <a:rPr lang="en-US" sz="2800" dirty="0" smtClean="0">
                <a:solidFill>
                  <a:prstClr val="white"/>
                </a:solidFill>
              </a:rPr>
              <a:t>Jefferson </a:t>
            </a:r>
          </a:p>
          <a:p>
            <a:pPr marL="896112" lvl="1" indent="-320040">
              <a:lnSpc>
                <a:spcPct val="90000"/>
              </a:lnSpc>
              <a:buClr>
                <a:srgbClr val="D16349"/>
              </a:buClr>
              <a:buSzPct val="80000"/>
              <a:buFont typeface="Wingdings 2"/>
              <a:buChar char=""/>
            </a:pPr>
            <a:r>
              <a:rPr lang="en-US" sz="2800" dirty="0" smtClean="0">
                <a:solidFill>
                  <a:prstClr val="white"/>
                </a:solidFill>
              </a:rPr>
              <a:t>68 electoral votes</a:t>
            </a:r>
          </a:p>
          <a:p>
            <a:pPr marL="438912" lvl="0" indent="-320040">
              <a:lnSpc>
                <a:spcPct val="90000"/>
              </a:lnSpc>
              <a:buClr>
                <a:srgbClr val="D16349"/>
              </a:buClr>
              <a:buSzPct val="80000"/>
              <a:buFont typeface="Wingdings 2"/>
              <a:buChar char=""/>
            </a:pPr>
            <a:r>
              <a:rPr lang="en-US" sz="2800" dirty="0">
                <a:solidFill>
                  <a:prstClr val="white"/>
                </a:solidFill>
              </a:rPr>
              <a:t>Adams defeated Jefferson.</a:t>
            </a:r>
          </a:p>
          <a:p>
            <a:pPr marL="438912" lvl="0" indent="-320040">
              <a:lnSpc>
                <a:spcPct val="90000"/>
              </a:lnSpc>
              <a:buClr>
                <a:srgbClr val="D16349"/>
              </a:buClr>
              <a:buSzPct val="80000"/>
              <a:buFont typeface="Wingdings 2"/>
              <a:buChar char=""/>
            </a:pPr>
            <a:r>
              <a:rPr lang="en-US" sz="2800" dirty="0">
                <a:solidFill>
                  <a:prstClr val="white"/>
                </a:solidFill>
              </a:rPr>
              <a:t>Whoever had the second most votes became vice president, so Jefferson joined Adams in office.</a:t>
            </a:r>
          </a:p>
          <a:p>
            <a:pPr marL="896112" lvl="1" indent="-320040">
              <a:lnSpc>
                <a:spcPct val="90000"/>
              </a:lnSpc>
              <a:buClr>
                <a:srgbClr val="D16349"/>
              </a:buClr>
              <a:buSzPct val="80000"/>
              <a:buFont typeface="Wingdings 2"/>
              <a:buChar char=""/>
            </a:pPr>
            <a:endParaRPr lang="en-US" sz="2800" dirty="0" smtClean="0">
              <a:solidFill>
                <a:prstClr val="white"/>
              </a:solidFill>
            </a:endParaRPr>
          </a:p>
        </p:txBody>
      </p:sp>
      <p:sp>
        <p:nvSpPr>
          <p:cNvPr id="8" name="Rectangle 2"/>
          <p:cNvSpPr txBox="1">
            <a:spLocks noChangeArrowheads="1"/>
          </p:cNvSpPr>
          <p:nvPr/>
        </p:nvSpPr>
        <p:spPr>
          <a:xfrm>
            <a:off x="4384729" y="304800"/>
            <a:ext cx="4800600" cy="1252728"/>
          </a:xfrm>
          <a:prstGeom prst="rect">
            <a:avLst/>
          </a:prstGeom>
        </p:spPr>
        <p:txBody>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dirty="0" smtClean="0"/>
              <a:t>Election of 1796</a:t>
            </a:r>
            <a:endParaRPr lang="en-US" dirty="0"/>
          </a:p>
        </p:txBody>
      </p:sp>
      <p:pic>
        <p:nvPicPr>
          <p:cNvPr id="9" name="Picture 7" descr="john ada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677400" y="457200"/>
            <a:ext cx="3089275" cy="4800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128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XYZ AFFAIR</a:t>
            </a:r>
            <a:endParaRPr lang="en-US" dirty="0"/>
          </a:p>
        </p:txBody>
      </p:sp>
      <p:sp>
        <p:nvSpPr>
          <p:cNvPr id="64515" name="Rectangle 3"/>
          <p:cNvSpPr>
            <a:spLocks noGrp="1" noChangeArrowheads="1"/>
          </p:cNvSpPr>
          <p:nvPr>
            <p:ph idx="1"/>
          </p:nvPr>
        </p:nvSpPr>
        <p:spPr/>
        <p:txBody>
          <a:bodyPr>
            <a:normAutofit/>
          </a:bodyPr>
          <a:lstStyle/>
          <a:p>
            <a:pPr>
              <a:lnSpc>
                <a:spcPct val="90000"/>
              </a:lnSpc>
            </a:pPr>
            <a:r>
              <a:rPr lang="en-US" sz="4400" dirty="0"/>
              <a:t>Adams tried to improve </a:t>
            </a:r>
            <a:r>
              <a:rPr lang="en-US" sz="4400" dirty="0" smtClean="0"/>
              <a:t>American relationship with France.</a:t>
            </a:r>
            <a:endParaRPr lang="en-US" sz="4400" dirty="0"/>
          </a:p>
          <a:p>
            <a:pPr>
              <a:lnSpc>
                <a:spcPct val="90000"/>
              </a:lnSpc>
            </a:pPr>
            <a:r>
              <a:rPr lang="en-US" sz="4400" dirty="0"/>
              <a:t>Sent diplomats to negotiate to protect U.S. shipping.</a:t>
            </a:r>
          </a:p>
          <a:p>
            <a:pPr>
              <a:lnSpc>
                <a:spcPct val="90000"/>
              </a:lnSpc>
            </a:pPr>
            <a:r>
              <a:rPr lang="en-US" sz="4400" dirty="0"/>
              <a:t>They were met by three French agents</a:t>
            </a:r>
            <a:r>
              <a:rPr lang="en-US" sz="4400" dirty="0" smtClean="0"/>
              <a:t>.</a:t>
            </a:r>
          </a:p>
          <a:p>
            <a:pPr>
              <a:lnSpc>
                <a:spcPct val="90000"/>
              </a:lnSpc>
            </a:pPr>
            <a:endParaRPr lang="en-US" sz="4400" dirty="0"/>
          </a:p>
        </p:txBody>
      </p:sp>
      <p:sp>
        <p:nvSpPr>
          <p:cNvPr id="4" name="TextBox 3"/>
          <p:cNvSpPr txBox="1"/>
          <p:nvPr/>
        </p:nvSpPr>
        <p:spPr>
          <a:xfrm>
            <a:off x="5105400" y="566410"/>
            <a:ext cx="3924300" cy="523220"/>
          </a:xfrm>
          <a:prstGeom prst="rect">
            <a:avLst/>
          </a:prstGeom>
          <a:noFill/>
        </p:spPr>
        <p:txBody>
          <a:bodyPr wrap="square" rtlCol="0">
            <a:spAutoFit/>
          </a:bodyPr>
          <a:lstStyle/>
          <a:p>
            <a:r>
              <a:rPr lang="en-US" sz="2800" dirty="0" smtClean="0">
                <a:hlinkClick r:id="rId3"/>
              </a:rPr>
              <a:t>THE XYZ AFFAIR Video</a:t>
            </a:r>
            <a:endParaRPr lang="en-US" sz="2800" dirty="0"/>
          </a:p>
        </p:txBody>
      </p:sp>
    </p:spTree>
    <p:extLst>
      <p:ext uri="{BB962C8B-B14F-4D97-AF65-F5344CB8AC3E}">
        <p14:creationId xmlns:p14="http://schemas.microsoft.com/office/powerpoint/2010/main" val="223797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457200" y="1676400"/>
            <a:ext cx="8229600" cy="4530725"/>
          </a:xfrm>
        </p:spPr>
        <p:txBody>
          <a:bodyPr>
            <a:normAutofit fontScale="85000" lnSpcReduction="10000"/>
          </a:bodyPr>
          <a:lstStyle/>
          <a:p>
            <a:r>
              <a:rPr lang="en-US" sz="4400" dirty="0"/>
              <a:t>The agents said a treaty would be discussed only in exchange for $250,000. </a:t>
            </a:r>
          </a:p>
          <a:p>
            <a:r>
              <a:rPr lang="en-US" sz="4400" dirty="0"/>
              <a:t>The French government also wanted a </a:t>
            </a:r>
            <a:r>
              <a:rPr lang="en-US" sz="4400" dirty="0" smtClean="0"/>
              <a:t>“loan” </a:t>
            </a:r>
            <a:r>
              <a:rPr lang="en-US" sz="4400" dirty="0"/>
              <a:t>of </a:t>
            </a:r>
            <a:r>
              <a:rPr lang="en-US" sz="4400"/>
              <a:t>$</a:t>
            </a:r>
            <a:r>
              <a:rPr lang="en-US" sz="4400" smtClean="0"/>
              <a:t>10 </a:t>
            </a:r>
            <a:r>
              <a:rPr lang="en-US" sz="4400" dirty="0"/>
              <a:t>Mil</a:t>
            </a:r>
            <a:r>
              <a:rPr lang="en-US" sz="4400" dirty="0" smtClean="0"/>
              <a:t>.</a:t>
            </a:r>
          </a:p>
          <a:p>
            <a:pPr>
              <a:lnSpc>
                <a:spcPct val="90000"/>
              </a:lnSpc>
            </a:pPr>
            <a:r>
              <a:rPr lang="en-US" sz="4400" dirty="0"/>
              <a:t>The </a:t>
            </a:r>
            <a:r>
              <a:rPr lang="en-US" sz="4400" dirty="0" smtClean="0"/>
              <a:t>US diplomats </a:t>
            </a:r>
            <a:r>
              <a:rPr lang="en-US" sz="4400" dirty="0"/>
              <a:t>refused.</a:t>
            </a:r>
          </a:p>
          <a:p>
            <a:pPr>
              <a:lnSpc>
                <a:spcPct val="90000"/>
              </a:lnSpc>
            </a:pPr>
            <a:r>
              <a:rPr lang="en-US" sz="4400" dirty="0"/>
              <a:t>When Adams told Congress of the talks, he replaced the agents names with the letters X, Y, Z.</a:t>
            </a:r>
          </a:p>
          <a:p>
            <a:endParaRPr lang="en-US" sz="4400" dirty="0"/>
          </a:p>
        </p:txBody>
      </p:sp>
    </p:spTree>
    <p:extLst>
      <p:ext uri="{BB962C8B-B14F-4D97-AF65-F5344CB8AC3E}">
        <p14:creationId xmlns:p14="http://schemas.microsoft.com/office/powerpoint/2010/main" val="504698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533400" y="2057400"/>
            <a:ext cx="8001000" cy="2590800"/>
          </a:xfrm>
        </p:spPr>
        <p:txBody>
          <a:bodyPr/>
          <a:lstStyle/>
          <a:p>
            <a:pPr>
              <a:lnSpc>
                <a:spcPct val="90000"/>
              </a:lnSpc>
            </a:pPr>
            <a:r>
              <a:rPr lang="en-US" sz="4400" dirty="0" smtClean="0"/>
              <a:t>Federalists </a:t>
            </a:r>
            <a:r>
              <a:rPr lang="en-US" sz="4400" dirty="0"/>
              <a:t>wanted war-Adams did NOT—too costly.</a:t>
            </a:r>
          </a:p>
          <a:p>
            <a:pPr>
              <a:lnSpc>
                <a:spcPct val="90000"/>
              </a:lnSpc>
            </a:pPr>
            <a:r>
              <a:rPr lang="en-US" sz="4400" dirty="0"/>
              <a:t>Treaty was eventually signed</a:t>
            </a:r>
          </a:p>
        </p:txBody>
      </p:sp>
    </p:spTree>
    <p:extLst>
      <p:ext uri="{BB962C8B-B14F-4D97-AF65-F5344CB8AC3E}">
        <p14:creationId xmlns:p14="http://schemas.microsoft.com/office/powerpoint/2010/main" val="57234135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ALIEN AND SEDITION ACTS</a:t>
            </a:r>
          </a:p>
        </p:txBody>
      </p:sp>
      <p:sp>
        <p:nvSpPr>
          <p:cNvPr id="65539" name="Rectangle 3"/>
          <p:cNvSpPr>
            <a:spLocks noGrp="1" noChangeArrowheads="1"/>
          </p:cNvSpPr>
          <p:nvPr>
            <p:ph type="body" idx="1"/>
          </p:nvPr>
        </p:nvSpPr>
        <p:spPr>
          <a:xfrm>
            <a:off x="533400" y="1676400"/>
            <a:ext cx="8001000" cy="4953000"/>
          </a:xfrm>
        </p:spPr>
        <p:txBody>
          <a:bodyPr/>
          <a:lstStyle/>
          <a:p>
            <a:pPr>
              <a:lnSpc>
                <a:spcPct val="90000"/>
              </a:lnSpc>
            </a:pPr>
            <a:r>
              <a:rPr lang="en-US" sz="4400" dirty="0"/>
              <a:t>Included four laws</a:t>
            </a:r>
          </a:p>
          <a:p>
            <a:pPr>
              <a:lnSpc>
                <a:spcPct val="90000"/>
              </a:lnSpc>
            </a:pPr>
            <a:r>
              <a:rPr lang="en-US" sz="4400" dirty="0"/>
              <a:t>Aimed at stopping the growth of Democratic-Republican party &amp; to stop opposition to the war!</a:t>
            </a:r>
          </a:p>
          <a:p>
            <a:pPr>
              <a:lnSpc>
                <a:spcPct val="90000"/>
              </a:lnSpc>
            </a:pPr>
            <a:r>
              <a:rPr lang="en-US" sz="4400" dirty="0"/>
              <a:t>Supposedly to protect the country from foreigners</a:t>
            </a:r>
          </a:p>
          <a:p>
            <a:pPr>
              <a:lnSpc>
                <a:spcPct val="90000"/>
              </a:lnSpc>
            </a:pPr>
            <a:endParaRPr lang="en-US" sz="4400" dirty="0"/>
          </a:p>
        </p:txBody>
      </p:sp>
    </p:spTree>
    <p:extLst>
      <p:ext uri="{BB962C8B-B14F-4D97-AF65-F5344CB8AC3E}">
        <p14:creationId xmlns:p14="http://schemas.microsoft.com/office/powerpoint/2010/main" val="2778215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6" name="Picture 6" descr="george washington"/>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506492" y="1600200"/>
            <a:ext cx="3798808"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Rectangle 3"/>
          <p:cNvSpPr>
            <a:spLocks noGrp="1" noChangeArrowheads="1"/>
          </p:cNvSpPr>
          <p:nvPr>
            <p:ph type="body" sz="half" idx="2"/>
          </p:nvPr>
        </p:nvSpPr>
        <p:spPr>
          <a:xfrm>
            <a:off x="4419600" y="1600200"/>
            <a:ext cx="4724400" cy="4876800"/>
          </a:xfrm>
        </p:spPr>
        <p:txBody>
          <a:bodyPr>
            <a:normAutofit/>
          </a:bodyPr>
          <a:lstStyle/>
          <a:p>
            <a:pPr eaLnBrk="1" hangingPunct="1"/>
            <a:r>
              <a:rPr lang="en-US" sz="2800" dirty="0" smtClean="0">
                <a:latin typeface="Arial" charset="0"/>
              </a:rPr>
              <a:t>Washington was hoping to retire, but was convinced that he was the best fit for president</a:t>
            </a:r>
          </a:p>
          <a:p>
            <a:pPr eaLnBrk="1" hangingPunct="1"/>
            <a:endParaRPr lang="en-US" sz="2800" dirty="0" smtClean="0">
              <a:latin typeface="Arial" charset="0"/>
            </a:endParaRPr>
          </a:p>
          <a:p>
            <a:r>
              <a:rPr lang="en-US" sz="2800" dirty="0" smtClean="0">
                <a:latin typeface="Arial" charset="0"/>
              </a:rPr>
              <a:t>He Was “Mr. President”</a:t>
            </a:r>
          </a:p>
          <a:p>
            <a:endParaRPr lang="en-US" sz="2800" dirty="0" smtClean="0">
              <a:latin typeface="Arial" charset="0"/>
            </a:endParaRPr>
          </a:p>
          <a:p>
            <a:r>
              <a:rPr lang="en-US" sz="2800" dirty="0" smtClean="0">
                <a:latin typeface="Arial" charset="0"/>
              </a:rPr>
              <a:t>He set many </a:t>
            </a:r>
            <a:r>
              <a:rPr lang="en-US" sz="2800" b="1" dirty="0" smtClean="0">
                <a:solidFill>
                  <a:srgbClr val="FFC000"/>
                </a:solidFill>
                <a:latin typeface="Arial" charset="0"/>
              </a:rPr>
              <a:t>Precedents:</a:t>
            </a:r>
          </a:p>
          <a:p>
            <a:pPr lvl="1"/>
            <a:r>
              <a:rPr lang="en-US" sz="2600" dirty="0" smtClean="0">
                <a:latin typeface="Arial" charset="0"/>
              </a:rPr>
              <a:t>an </a:t>
            </a:r>
            <a:r>
              <a:rPr lang="en-US" sz="2600" dirty="0">
                <a:latin typeface="Arial" charset="0"/>
              </a:rPr>
              <a:t>action or decision that later serves as an example</a:t>
            </a:r>
          </a:p>
          <a:p>
            <a:pPr marL="118872" indent="0" eaLnBrk="1" hangingPunct="1">
              <a:buNone/>
            </a:pPr>
            <a:endParaRPr lang="en-US" sz="3200" b="1" dirty="0" smtClean="0">
              <a:solidFill>
                <a:srgbClr val="FFC000"/>
              </a:solidFill>
              <a:latin typeface="Arial" charset="0"/>
            </a:endParaRPr>
          </a:p>
          <a:p>
            <a:pPr eaLnBrk="1" hangingPunct="1">
              <a:buFontTx/>
              <a:buNone/>
            </a:pPr>
            <a:endParaRPr lang="en-US" sz="3600" dirty="0" smtClean="0"/>
          </a:p>
          <a:p>
            <a:pPr eaLnBrk="1" hangingPunct="1"/>
            <a:endParaRPr lang="en-US" sz="2000" dirty="0" smtClean="0"/>
          </a:p>
        </p:txBody>
      </p:sp>
      <p:sp>
        <p:nvSpPr>
          <p:cNvPr id="5124" name="Rectangle 7"/>
          <p:cNvSpPr>
            <a:spLocks noGrp="1" noChangeArrowheads="1"/>
          </p:cNvSpPr>
          <p:nvPr>
            <p:ph type="title"/>
          </p:nvPr>
        </p:nvSpPr>
        <p:spPr/>
        <p:txBody>
          <a:bodyPr/>
          <a:lstStyle/>
          <a:p>
            <a:pPr eaLnBrk="1" hangingPunct="1"/>
            <a:r>
              <a:rPr lang="en-US" smtClean="0"/>
              <a:t>George Washinton</a:t>
            </a:r>
          </a:p>
        </p:txBody>
      </p:sp>
    </p:spTree>
    <p:extLst>
      <p:ext uri="{BB962C8B-B14F-4D97-AF65-F5344CB8AC3E}">
        <p14:creationId xmlns:p14="http://schemas.microsoft.com/office/powerpoint/2010/main" val="724193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2000"/>
                                        <p:tgtEl>
                                          <p:spTgt spid="307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xEl>
                                              <p:pRg st="0" end="0"/>
                                            </p:txEl>
                                          </p:spTgt>
                                        </p:tgtEl>
                                        <p:attrNameLst>
                                          <p:attrName>style.visibility</p:attrName>
                                        </p:attrNameLst>
                                      </p:cBhvr>
                                      <p:to>
                                        <p:strVal val="visible"/>
                                      </p:to>
                                    </p:set>
                                    <p:animEffect transition="in" filter="fade">
                                      <p:cBhvr>
                                        <p:cTn id="10" dur="2000"/>
                                        <p:tgtEl>
                                          <p:spTgt spid="307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fade">
                                      <p:cBhvr>
                                        <p:cTn id="15" dur="2000"/>
                                        <p:tgtEl>
                                          <p:spTgt spid="307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23">
                                            <p:txEl>
                                              <p:pRg st="4" end="4"/>
                                            </p:txEl>
                                          </p:spTgt>
                                        </p:tgtEl>
                                        <p:attrNameLst>
                                          <p:attrName>style.visibility</p:attrName>
                                        </p:attrNameLst>
                                      </p:cBhvr>
                                      <p:to>
                                        <p:strVal val="visible"/>
                                      </p:to>
                                    </p:set>
                                    <p:animEffect transition="in" filter="fade">
                                      <p:cBhvr>
                                        <p:cTn id="20" dur="2000"/>
                                        <p:tgtEl>
                                          <p:spTgt spid="3072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animEffect transition="in" filter="fade">
                                      <p:cBhvr>
                                        <p:cTn id="23" dur="2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ALIEN </a:t>
            </a:r>
            <a:r>
              <a:rPr lang="en-US" dirty="0">
                <a:solidFill>
                  <a:srgbClr val="F34E27"/>
                </a:solidFill>
              </a:rPr>
              <a:t>AND</a:t>
            </a:r>
            <a:r>
              <a:rPr lang="en-US" dirty="0"/>
              <a:t> SEDITION ACTS</a:t>
            </a:r>
          </a:p>
        </p:txBody>
      </p:sp>
      <p:sp>
        <p:nvSpPr>
          <p:cNvPr id="3" name="Text Placeholder 2"/>
          <p:cNvSpPr>
            <a:spLocks noGrp="1"/>
          </p:cNvSpPr>
          <p:nvPr>
            <p:ph type="body" idx="1"/>
          </p:nvPr>
        </p:nvSpPr>
        <p:spPr/>
        <p:txBody>
          <a:bodyPr>
            <a:normAutofit/>
          </a:bodyPr>
          <a:lstStyle/>
          <a:p>
            <a:pPr algn="ctr"/>
            <a:r>
              <a:rPr lang="en-US" sz="3600" dirty="0">
                <a:solidFill>
                  <a:srgbClr val="F34E27"/>
                </a:solidFill>
              </a:rPr>
              <a:t>ALIEN </a:t>
            </a:r>
            <a:r>
              <a:rPr lang="en-US" sz="3600" dirty="0" smtClean="0">
                <a:solidFill>
                  <a:srgbClr val="F34E27"/>
                </a:solidFill>
              </a:rPr>
              <a:t>ACT</a:t>
            </a:r>
            <a:endParaRPr lang="en-US" sz="3600" dirty="0">
              <a:solidFill>
                <a:srgbClr val="F34E27"/>
              </a:solidFill>
            </a:endParaRPr>
          </a:p>
        </p:txBody>
      </p:sp>
      <p:sp>
        <p:nvSpPr>
          <p:cNvPr id="4" name="Content Placeholder 3"/>
          <p:cNvSpPr>
            <a:spLocks noGrp="1"/>
          </p:cNvSpPr>
          <p:nvPr>
            <p:ph sz="half" idx="2"/>
          </p:nvPr>
        </p:nvSpPr>
        <p:spPr/>
        <p:txBody>
          <a:bodyPr>
            <a:normAutofit fontScale="92500" lnSpcReduction="10000"/>
          </a:bodyPr>
          <a:lstStyle/>
          <a:p>
            <a:r>
              <a:rPr lang="en-US" sz="2800" dirty="0"/>
              <a:t>Gave President power to deport any foreigner considered “dangerous to the peace and safety of the United States.”</a:t>
            </a:r>
          </a:p>
          <a:p>
            <a:r>
              <a:rPr lang="en-US" sz="2800" dirty="0"/>
              <a:t>Federalists hoped to silence French refugees who opposed them.</a:t>
            </a:r>
          </a:p>
          <a:p>
            <a:endParaRPr lang="en-US" dirty="0"/>
          </a:p>
        </p:txBody>
      </p:sp>
      <p:sp>
        <p:nvSpPr>
          <p:cNvPr id="5" name="Text Placeholder 4"/>
          <p:cNvSpPr>
            <a:spLocks noGrp="1"/>
          </p:cNvSpPr>
          <p:nvPr>
            <p:ph type="body" sz="quarter" idx="3"/>
          </p:nvPr>
        </p:nvSpPr>
        <p:spPr/>
        <p:txBody>
          <a:bodyPr>
            <a:normAutofit/>
          </a:bodyPr>
          <a:lstStyle/>
          <a:p>
            <a:pPr algn="ctr"/>
            <a:r>
              <a:rPr lang="en-US" sz="3600" dirty="0">
                <a:solidFill>
                  <a:srgbClr val="F34E27"/>
                </a:solidFill>
              </a:rPr>
              <a:t>SEDITION ACT:</a:t>
            </a:r>
            <a:endParaRPr lang="en-US" sz="3200" dirty="0">
              <a:solidFill>
                <a:srgbClr val="F34E27"/>
              </a:solidFill>
            </a:endParaRPr>
          </a:p>
        </p:txBody>
      </p:sp>
      <p:sp>
        <p:nvSpPr>
          <p:cNvPr id="6" name="Content Placeholder 5"/>
          <p:cNvSpPr>
            <a:spLocks noGrp="1"/>
          </p:cNvSpPr>
          <p:nvPr>
            <p:ph sz="quarter" idx="4"/>
          </p:nvPr>
        </p:nvSpPr>
        <p:spPr/>
        <p:txBody>
          <a:bodyPr/>
          <a:lstStyle/>
          <a:p>
            <a:r>
              <a:rPr lang="en-US" sz="2800" dirty="0"/>
              <a:t>Made it a crime to speak or write critically about the government.</a:t>
            </a:r>
          </a:p>
          <a:p>
            <a:r>
              <a:rPr lang="en-US" sz="2800" dirty="0"/>
              <a:t>It’s purpose was to silence criticism</a:t>
            </a:r>
            <a:r>
              <a:rPr lang="en-US" sz="2800" dirty="0" smtClean="0"/>
              <a:t>.</a:t>
            </a:r>
          </a:p>
          <a:p>
            <a:r>
              <a:rPr lang="en-US" sz="2800" dirty="0" smtClean="0"/>
              <a:t>Most controversial of the 4</a:t>
            </a:r>
            <a:endParaRPr lang="en-US" sz="2800" dirty="0"/>
          </a:p>
          <a:p>
            <a:pPr marL="118872" indent="0">
              <a:buNone/>
            </a:pPr>
            <a:endParaRPr lang="en-US" dirty="0"/>
          </a:p>
        </p:txBody>
      </p:sp>
    </p:spTree>
    <p:extLst>
      <p:ext uri="{BB962C8B-B14F-4D97-AF65-F5344CB8AC3E}">
        <p14:creationId xmlns:p14="http://schemas.microsoft.com/office/powerpoint/2010/main" val="1580274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pfn.net/messageboard/07-02-04/tjali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143000"/>
            <a:ext cx="6324600" cy="467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943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fontScale="90000"/>
          </a:bodyPr>
          <a:lstStyle/>
          <a:p>
            <a:r>
              <a:rPr lang="en-US" sz="4000"/>
              <a:t>KENTUCKY &amp; VIRGINIA RESOLUTIONS</a:t>
            </a:r>
          </a:p>
        </p:txBody>
      </p:sp>
      <p:sp>
        <p:nvSpPr>
          <p:cNvPr id="184323" name="Rectangle 3"/>
          <p:cNvSpPr>
            <a:spLocks noGrp="1" noChangeArrowheads="1"/>
          </p:cNvSpPr>
          <p:nvPr>
            <p:ph type="body" idx="1"/>
          </p:nvPr>
        </p:nvSpPr>
        <p:spPr>
          <a:xfrm>
            <a:off x="0" y="1775191"/>
            <a:ext cx="9144000" cy="4854209"/>
          </a:xfrm>
        </p:spPr>
        <p:txBody>
          <a:bodyPr>
            <a:normAutofit/>
          </a:bodyPr>
          <a:lstStyle/>
          <a:p>
            <a:r>
              <a:rPr lang="en-US" sz="2800" dirty="0"/>
              <a:t>Documents that argue that the Alien &amp; Sedition Acts were </a:t>
            </a:r>
            <a:r>
              <a:rPr lang="en-US" sz="2800" dirty="0" smtClean="0"/>
              <a:t>unconstitutional</a:t>
            </a:r>
          </a:p>
          <a:p>
            <a:endParaRPr lang="en-US" sz="2800" dirty="0"/>
          </a:p>
          <a:p>
            <a:r>
              <a:rPr lang="en-US" sz="2800" dirty="0"/>
              <a:t>Stated the Federal govt. could NOT pass these acts because they interfered with state govt</a:t>
            </a:r>
            <a:r>
              <a:rPr lang="en-US" sz="2800" dirty="0" smtClean="0"/>
              <a:t>. </a:t>
            </a:r>
          </a:p>
          <a:p>
            <a:pPr lvl="1"/>
            <a:r>
              <a:rPr lang="en-US" sz="2400" dirty="0" smtClean="0"/>
              <a:t>Cited the 10</a:t>
            </a:r>
            <a:r>
              <a:rPr lang="en-US" sz="2400" baseline="30000" dirty="0" smtClean="0"/>
              <a:t>th</a:t>
            </a:r>
            <a:r>
              <a:rPr lang="en-US" sz="2400" dirty="0" smtClean="0"/>
              <a:t> Amendment</a:t>
            </a:r>
          </a:p>
          <a:p>
            <a:pPr marL="457200" lvl="1" indent="0">
              <a:buNone/>
            </a:pPr>
            <a:endParaRPr lang="en-US" sz="2400" dirty="0"/>
          </a:p>
          <a:p>
            <a:r>
              <a:rPr lang="en-US" sz="2800" dirty="0" smtClean="0"/>
              <a:t>Resolutions </a:t>
            </a:r>
            <a:r>
              <a:rPr lang="en-US" sz="2800" dirty="0"/>
              <a:t>did not have the force of national law, but supported the idea that states could challenge the Federal Govt</a:t>
            </a:r>
            <a:r>
              <a:rPr lang="en-US" sz="2800" dirty="0" smtClean="0"/>
              <a:t>.</a:t>
            </a:r>
          </a:p>
        </p:txBody>
      </p:sp>
    </p:spTree>
    <p:extLst>
      <p:ext uri="{BB962C8B-B14F-4D97-AF65-F5344CB8AC3E}">
        <p14:creationId xmlns:p14="http://schemas.microsoft.com/office/powerpoint/2010/main" val="1712594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52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5715000"/>
            <a:ext cx="8077200" cy="369332"/>
          </a:xfrm>
          <a:prstGeom prst="rect">
            <a:avLst/>
          </a:prstGeom>
          <a:noFill/>
        </p:spPr>
        <p:txBody>
          <a:bodyPr wrap="square" rtlCol="0">
            <a:spAutoFit/>
          </a:bodyPr>
          <a:lstStyle/>
          <a:p>
            <a:r>
              <a:rPr lang="en-US" dirty="0" smtClean="0"/>
              <a:t>George Washington taking the 1st Presidential Oath of Office</a:t>
            </a:r>
            <a:endParaRPr lang="en-US" dirty="0"/>
          </a:p>
        </p:txBody>
      </p:sp>
    </p:spTree>
    <p:extLst>
      <p:ext uri="{BB962C8B-B14F-4D97-AF65-F5344CB8AC3E}">
        <p14:creationId xmlns:p14="http://schemas.microsoft.com/office/powerpoint/2010/main" val="2206083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Branch</a:t>
            </a:r>
            <a:endParaRPr lang="en-US" dirty="0"/>
          </a:p>
        </p:txBody>
      </p:sp>
      <p:sp>
        <p:nvSpPr>
          <p:cNvPr id="39939" name="Rectangle 3"/>
          <p:cNvSpPr>
            <a:spLocks noGrp="1" noChangeArrowheads="1"/>
          </p:cNvSpPr>
          <p:nvPr>
            <p:ph idx="1"/>
          </p:nvPr>
        </p:nvSpPr>
        <p:spPr/>
        <p:txBody>
          <a:bodyPr/>
          <a:lstStyle/>
          <a:p>
            <a:pPr eaLnBrk="1" hangingPunct="1"/>
            <a:r>
              <a:rPr lang="en-US" sz="2800" dirty="0" smtClean="0">
                <a:latin typeface="Arial" charset="0"/>
              </a:rPr>
              <a:t>Three Departments in Executive Branch</a:t>
            </a:r>
          </a:p>
          <a:p>
            <a:pPr lvl="1"/>
            <a:r>
              <a:rPr lang="en-US" sz="2400" dirty="0" smtClean="0">
                <a:latin typeface="Arial" charset="0"/>
              </a:rPr>
              <a:t>Department Treasury – financial matters</a:t>
            </a:r>
          </a:p>
          <a:p>
            <a:pPr lvl="1"/>
            <a:r>
              <a:rPr lang="en-US" sz="2400" dirty="0" smtClean="0">
                <a:latin typeface="Arial" charset="0"/>
              </a:rPr>
              <a:t>Department of State – foreign affairs</a:t>
            </a:r>
          </a:p>
          <a:p>
            <a:pPr lvl="1"/>
            <a:r>
              <a:rPr lang="en-US" sz="2400" dirty="0" smtClean="0">
                <a:latin typeface="Arial" charset="0"/>
              </a:rPr>
              <a:t>Department of Defense – national defense</a:t>
            </a:r>
          </a:p>
          <a:p>
            <a:pPr eaLnBrk="1" hangingPunct="1"/>
            <a:r>
              <a:rPr lang="en-US" sz="2800" dirty="0" smtClean="0">
                <a:latin typeface="Arial" charset="0"/>
              </a:rPr>
              <a:t>Office of the Attorney General was created to handle national legal matters.</a:t>
            </a:r>
          </a:p>
          <a:p>
            <a:pPr eaLnBrk="1" hangingPunct="1"/>
            <a:endParaRPr lang="en-US" sz="2800" dirty="0" smtClean="0">
              <a:latin typeface="Arial" charset="0"/>
            </a:endParaRPr>
          </a:p>
          <a:p>
            <a:r>
              <a:rPr lang="en-US" sz="2800" b="1" u="sng" dirty="0" smtClean="0">
                <a:solidFill>
                  <a:srgbClr val="FFC000"/>
                </a:solidFill>
                <a:latin typeface="Arial" charset="0"/>
              </a:rPr>
              <a:t>The CABINET:</a:t>
            </a:r>
            <a:r>
              <a:rPr lang="en-US" sz="2800" dirty="0">
                <a:latin typeface="Arial" charset="0"/>
              </a:rPr>
              <a:t> </a:t>
            </a:r>
            <a:r>
              <a:rPr lang="en-US" sz="2800" dirty="0" smtClean="0">
                <a:latin typeface="Arial" charset="0"/>
              </a:rPr>
              <a:t>Group of advisors to the President made up of three department heads (Secretaries) and the Attorney General</a:t>
            </a:r>
          </a:p>
          <a:p>
            <a:pPr eaLnBrk="1" hangingPunct="1">
              <a:buFontTx/>
              <a:buNone/>
            </a:pPr>
            <a:endParaRPr lang="en-US" sz="2800" dirty="0" smtClean="0">
              <a:latin typeface="Arial" charset="0"/>
            </a:endParaRPr>
          </a:p>
        </p:txBody>
      </p:sp>
    </p:spTree>
    <p:extLst>
      <p:ext uri="{BB962C8B-B14F-4D97-AF65-F5344CB8AC3E}">
        <p14:creationId xmlns:p14="http://schemas.microsoft.com/office/powerpoint/2010/main" val="1789238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20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fade">
                                      <p:cBhvr>
                                        <p:cTn id="13" dur="2000"/>
                                        <p:tgtEl>
                                          <p:spTgt spid="399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939">
                                            <p:txEl>
                                              <p:pRg st="3" end="3"/>
                                            </p:txEl>
                                          </p:spTgt>
                                        </p:tgtEl>
                                        <p:attrNameLst>
                                          <p:attrName>style.visibility</p:attrName>
                                        </p:attrNameLst>
                                      </p:cBhvr>
                                      <p:to>
                                        <p:strVal val="visible"/>
                                      </p:to>
                                    </p:set>
                                    <p:animEffect transition="in" filter="fade">
                                      <p:cBhvr>
                                        <p:cTn id="16" dur="2000"/>
                                        <p:tgtEl>
                                          <p:spTgt spid="3993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fade">
                                      <p:cBhvr>
                                        <p:cTn id="21" dur="2000"/>
                                        <p:tgtEl>
                                          <p:spTgt spid="3993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939">
                                            <p:txEl>
                                              <p:pRg st="6" end="6"/>
                                            </p:txEl>
                                          </p:spTgt>
                                        </p:tgtEl>
                                        <p:attrNameLst>
                                          <p:attrName>style.visibility</p:attrName>
                                        </p:attrNameLst>
                                      </p:cBhvr>
                                      <p:to>
                                        <p:strVal val="visible"/>
                                      </p:to>
                                    </p:set>
                                    <p:animEffect transition="in" filter="fade">
                                      <p:cBhvr>
                                        <p:cTn id="26" dur="20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251062"/>
          </a:xfrm>
        </p:spPr>
        <p:txBody>
          <a:bodyPr>
            <a:normAutofit/>
          </a:bodyPr>
          <a:lstStyle/>
          <a:p>
            <a:r>
              <a:rPr lang="en-US" dirty="0" smtClean="0"/>
              <a:t>Secretary of Treasury   </a:t>
            </a:r>
            <a:br>
              <a:rPr lang="en-US" dirty="0" smtClean="0"/>
            </a:br>
            <a:r>
              <a:rPr lang="en-US" sz="2200" dirty="0" smtClean="0"/>
              <a:t>Financial Matters</a:t>
            </a:r>
            <a:endParaRPr lang="en-US" sz="2200" dirty="0"/>
          </a:p>
        </p:txBody>
      </p:sp>
      <p:sp>
        <p:nvSpPr>
          <p:cNvPr id="3" name="Text Placeholder 2"/>
          <p:cNvSpPr>
            <a:spLocks noGrp="1"/>
          </p:cNvSpPr>
          <p:nvPr>
            <p:ph type="body" idx="1"/>
          </p:nvPr>
        </p:nvSpPr>
        <p:spPr>
          <a:xfrm>
            <a:off x="457200" y="1698987"/>
            <a:ext cx="4040188" cy="1196613"/>
          </a:xfrm>
        </p:spPr>
        <p:txBody>
          <a:bodyPr>
            <a:normAutofit fontScale="92500" lnSpcReduction="20000"/>
          </a:bodyPr>
          <a:lstStyle/>
          <a:p>
            <a:pPr algn="ctr"/>
            <a:r>
              <a:rPr lang="en-US" dirty="0" smtClean="0"/>
              <a:t>Alexander Hamilton</a:t>
            </a:r>
          </a:p>
          <a:p>
            <a:pPr algn="ctr"/>
            <a:r>
              <a:rPr lang="en-US" dirty="0" smtClean="0"/>
              <a:t>1789-1795</a:t>
            </a:r>
          </a:p>
          <a:p>
            <a:pPr algn="ctr"/>
            <a:r>
              <a:rPr lang="en-US" dirty="0" smtClean="0"/>
              <a:t>1</a:t>
            </a:r>
            <a:r>
              <a:rPr lang="en-US" baseline="30000" dirty="0" smtClean="0"/>
              <a:t>st</a:t>
            </a:r>
            <a:r>
              <a:rPr lang="en-US" dirty="0" smtClean="0"/>
              <a:t> Secretary</a:t>
            </a:r>
          </a:p>
          <a:p>
            <a:r>
              <a:rPr lang="en-US" dirty="0" smtClean="0"/>
              <a:t>	</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90600" y="2590800"/>
            <a:ext cx="3188700" cy="3951287"/>
          </a:xfrm>
        </p:spPr>
      </p:pic>
      <p:sp>
        <p:nvSpPr>
          <p:cNvPr id="5" name="Text Placeholder 4"/>
          <p:cNvSpPr>
            <a:spLocks noGrp="1"/>
          </p:cNvSpPr>
          <p:nvPr>
            <p:ph type="body" sz="quarter" idx="3"/>
          </p:nvPr>
        </p:nvSpPr>
        <p:spPr>
          <a:xfrm>
            <a:off x="4645025" y="1698987"/>
            <a:ext cx="4041775" cy="968013"/>
          </a:xfrm>
        </p:spPr>
        <p:txBody>
          <a:bodyPr>
            <a:normAutofit fontScale="92500" lnSpcReduction="20000"/>
          </a:bodyPr>
          <a:lstStyle/>
          <a:p>
            <a:pPr algn="ctr"/>
            <a:r>
              <a:rPr lang="en-US" dirty="0" smtClean="0"/>
              <a:t>Jacob Lew</a:t>
            </a:r>
            <a:endParaRPr lang="en-US" dirty="0"/>
          </a:p>
          <a:p>
            <a:pPr algn="ctr"/>
            <a:r>
              <a:rPr lang="en-US" dirty="0" smtClean="0"/>
              <a:t>2013- present</a:t>
            </a:r>
          </a:p>
          <a:p>
            <a:pPr algn="ctr"/>
            <a:r>
              <a:rPr lang="en-US" dirty="0" smtClean="0"/>
              <a:t>76</a:t>
            </a:r>
            <a:r>
              <a:rPr lang="en-US" baseline="30000" dirty="0" smtClean="0"/>
              <a:t>th</a:t>
            </a:r>
            <a:r>
              <a:rPr lang="en-US" dirty="0" smtClean="0"/>
              <a:t> Secretary</a:t>
            </a:r>
            <a:endParaRPr lang="en-US" dirty="0"/>
          </a:p>
        </p:txBody>
      </p:sp>
      <p:pic>
        <p:nvPicPr>
          <p:cNvPr id="6" name="Content Placeholder 5"/>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257800" y="2590800"/>
            <a:ext cx="2895600" cy="4052487"/>
          </a:xfrm>
        </p:spPr>
      </p:pic>
    </p:spTree>
    <p:extLst>
      <p:ext uri="{BB962C8B-B14F-4D97-AF65-F5344CB8AC3E}">
        <p14:creationId xmlns:p14="http://schemas.microsoft.com/office/powerpoint/2010/main" val="2991965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251062"/>
          </a:xfrm>
        </p:spPr>
        <p:txBody>
          <a:bodyPr>
            <a:normAutofit/>
          </a:bodyPr>
          <a:lstStyle/>
          <a:p>
            <a:r>
              <a:rPr lang="en-US" dirty="0" smtClean="0"/>
              <a:t>Secretary of State        </a:t>
            </a:r>
            <a:br>
              <a:rPr lang="en-US" dirty="0" smtClean="0"/>
            </a:br>
            <a:r>
              <a:rPr lang="en-US" sz="2000" dirty="0" smtClean="0"/>
              <a:t>foreign relations</a:t>
            </a:r>
            <a:endParaRPr lang="en-US" dirty="0"/>
          </a:p>
        </p:txBody>
      </p:sp>
      <p:sp>
        <p:nvSpPr>
          <p:cNvPr id="3" name="Text Placeholder 2"/>
          <p:cNvSpPr>
            <a:spLocks noGrp="1"/>
          </p:cNvSpPr>
          <p:nvPr>
            <p:ph type="body" idx="1"/>
          </p:nvPr>
        </p:nvSpPr>
        <p:spPr>
          <a:xfrm>
            <a:off x="457200" y="1698987"/>
            <a:ext cx="4040188" cy="968013"/>
          </a:xfrm>
        </p:spPr>
        <p:txBody>
          <a:bodyPr>
            <a:normAutofit fontScale="92500" lnSpcReduction="20000"/>
          </a:bodyPr>
          <a:lstStyle/>
          <a:p>
            <a:pPr algn="ctr"/>
            <a:r>
              <a:rPr lang="en-US" dirty="0" smtClean="0"/>
              <a:t>Thomas Jefferson</a:t>
            </a:r>
          </a:p>
          <a:p>
            <a:pPr algn="ctr"/>
            <a:r>
              <a:rPr lang="en-US" dirty="0" smtClean="0"/>
              <a:t>1790-1793</a:t>
            </a:r>
          </a:p>
          <a:p>
            <a:pPr algn="ctr"/>
            <a:r>
              <a:rPr lang="en-US" dirty="0" smtClean="0"/>
              <a:t>1</a:t>
            </a:r>
            <a:r>
              <a:rPr lang="en-US" baseline="30000" dirty="0" smtClean="0"/>
              <a:t>st</a:t>
            </a:r>
            <a:r>
              <a:rPr lang="en-US" dirty="0" smtClean="0"/>
              <a:t> Secretary</a:t>
            </a:r>
          </a:p>
          <a:p>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143000" y="2667000"/>
            <a:ext cx="2709103" cy="3951287"/>
          </a:xfrm>
        </p:spPr>
      </p:pic>
      <p:sp>
        <p:nvSpPr>
          <p:cNvPr id="5" name="Text Placeholder 4"/>
          <p:cNvSpPr>
            <a:spLocks noGrp="1"/>
          </p:cNvSpPr>
          <p:nvPr>
            <p:ph type="body" sz="quarter" idx="3"/>
          </p:nvPr>
        </p:nvSpPr>
        <p:spPr>
          <a:xfrm>
            <a:off x="4645025" y="1698987"/>
            <a:ext cx="4041775" cy="968013"/>
          </a:xfrm>
        </p:spPr>
        <p:txBody>
          <a:bodyPr>
            <a:normAutofit fontScale="92500" lnSpcReduction="20000"/>
          </a:bodyPr>
          <a:lstStyle/>
          <a:p>
            <a:pPr algn="ctr"/>
            <a:r>
              <a:rPr lang="en-US" dirty="0" smtClean="0"/>
              <a:t>John Kerry</a:t>
            </a:r>
          </a:p>
          <a:p>
            <a:pPr algn="ctr"/>
            <a:r>
              <a:rPr lang="en-US" dirty="0" smtClean="0"/>
              <a:t>2013-Present</a:t>
            </a:r>
          </a:p>
          <a:p>
            <a:pPr algn="ctr"/>
            <a:r>
              <a:rPr lang="en-US" dirty="0" smtClean="0"/>
              <a:t>68</a:t>
            </a:r>
            <a:r>
              <a:rPr lang="en-US" baseline="30000" dirty="0" smtClean="0"/>
              <a:t>th</a:t>
            </a:r>
            <a:r>
              <a:rPr lang="en-US" dirty="0" smtClean="0"/>
              <a:t> Secretary</a:t>
            </a:r>
            <a:endParaRPr lang="en-US" dirty="0"/>
          </a:p>
        </p:txBody>
      </p:sp>
      <p:pic>
        <p:nvPicPr>
          <p:cNvPr id="6" name="Content Placeholder 5"/>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257800" y="2667000"/>
            <a:ext cx="3119437" cy="3951287"/>
          </a:xfrm>
        </p:spPr>
      </p:pic>
    </p:spTree>
    <p:extLst>
      <p:ext uri="{BB962C8B-B14F-4D97-AF65-F5344CB8AC3E}">
        <p14:creationId xmlns:p14="http://schemas.microsoft.com/office/powerpoint/2010/main" val="2669330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algun Gothic">
      <a:majorFont>
        <a:latin typeface="Malgun Gothic"/>
        <a:ea typeface=""/>
        <a:cs typeface=""/>
      </a:majorFont>
      <a:minorFont>
        <a:latin typeface="Malgun Gothic"/>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14139</TotalTime>
  <Words>3564</Words>
  <Application>Microsoft Office PowerPoint</Application>
  <PresentationFormat>On-screen Show (4:3)</PresentationFormat>
  <Paragraphs>457</Paragraphs>
  <Slides>52</Slides>
  <Notes>42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Module</vt:lpstr>
      <vt:lpstr>Chapter 8 A New Nation</vt:lpstr>
      <vt:lpstr>Ch7 Section 1: Washington Leads a New Nation</vt:lpstr>
      <vt:lpstr>PowerPoint Presentation</vt:lpstr>
      <vt:lpstr>A NEW GOVERNMENT</vt:lpstr>
      <vt:lpstr>George Washinton</vt:lpstr>
      <vt:lpstr>PowerPoint Presentation</vt:lpstr>
      <vt:lpstr>Executive Branch</vt:lpstr>
      <vt:lpstr>Secretary of Treasury    Financial Matters</vt:lpstr>
      <vt:lpstr>Secretary of State         foreign relations</vt:lpstr>
      <vt:lpstr>Secretary of Defense                    National Defense </vt:lpstr>
      <vt:lpstr>JUDICIARY ACT OF 1789</vt:lpstr>
      <vt:lpstr>Ch7 Section 2:  Hamilton &amp; National Finances</vt:lpstr>
      <vt:lpstr>PowerPoint Presentation</vt:lpstr>
      <vt:lpstr>HAMILTON’S ECONOMIC PLAN</vt:lpstr>
      <vt:lpstr>ECONOMIC PROBLEMS:</vt:lpstr>
      <vt:lpstr>Hamilton’s 3 Point Plan</vt:lpstr>
      <vt:lpstr>NATIONAL DEBT</vt:lpstr>
      <vt:lpstr>Revolutionary War Bond</vt:lpstr>
      <vt:lpstr>States’ Debts</vt:lpstr>
      <vt:lpstr>Moving the Capital</vt:lpstr>
      <vt:lpstr>Jefferson opposes Hamilton</vt:lpstr>
      <vt:lpstr>Hamilton’s Plan for a National Bank</vt:lpstr>
      <vt:lpstr>PowerPoint Presentation</vt:lpstr>
      <vt:lpstr>Jefferson Opposes the Bank</vt:lpstr>
      <vt:lpstr>Loose vs. Strict Interpretation</vt:lpstr>
      <vt:lpstr>Bank of the US created</vt:lpstr>
      <vt:lpstr>Ch7 Section 3:  Challenges for the New Nation</vt:lpstr>
      <vt:lpstr>PowerPoint Presentation</vt:lpstr>
      <vt:lpstr>Remaining Neutral</vt:lpstr>
      <vt:lpstr>The Neutrality Proclamation</vt:lpstr>
      <vt:lpstr>The French Question</vt:lpstr>
      <vt:lpstr>Jay’s Treaty</vt:lpstr>
      <vt:lpstr>Pinckney’s Treaty</vt:lpstr>
      <vt:lpstr>Struggle Over the West</vt:lpstr>
      <vt:lpstr>PowerPoint Presentation</vt:lpstr>
      <vt:lpstr>PowerPoint Presentation</vt:lpstr>
      <vt:lpstr>Whiskey Rebellion</vt:lpstr>
      <vt:lpstr>PowerPoint Presentation</vt:lpstr>
      <vt:lpstr>WASHINGTON SAYS FAREWELL</vt:lpstr>
      <vt:lpstr>Ch7 Section 4: John Adams’s Presidency</vt:lpstr>
      <vt:lpstr>PowerPoint Presentation</vt:lpstr>
      <vt:lpstr>PowerPoint Presentation</vt:lpstr>
      <vt:lpstr>PowerPoint Presentation</vt:lpstr>
      <vt:lpstr>Election of 1796</vt:lpstr>
      <vt:lpstr>PowerPoint Presentation</vt:lpstr>
      <vt:lpstr>XYZ AFFAIR</vt:lpstr>
      <vt:lpstr>PowerPoint Presentation</vt:lpstr>
      <vt:lpstr>PowerPoint Presentation</vt:lpstr>
      <vt:lpstr>ALIEN AND SEDITION ACTS</vt:lpstr>
      <vt:lpstr>ALIEN AND SEDITION ACTS</vt:lpstr>
      <vt:lpstr>PowerPoint Presentation</vt:lpstr>
      <vt:lpstr>KENTUCKY &amp; VIRGINIA RESOLUTIONS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A New Nation</dc:title>
  <dc:creator>SummerLaptop</dc:creator>
  <cp:lastModifiedBy>Summer Neel</cp:lastModifiedBy>
  <cp:revision>377</cp:revision>
  <cp:lastPrinted>2015-01-12T21:48:16Z</cp:lastPrinted>
  <dcterms:created xsi:type="dcterms:W3CDTF">2012-07-29T18:15:31Z</dcterms:created>
  <dcterms:modified xsi:type="dcterms:W3CDTF">2015-12-02T04:02:25Z</dcterms:modified>
</cp:coreProperties>
</file>