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9"/>
  </p:notesMasterIdLst>
  <p:handoutMasterIdLst>
    <p:handoutMasterId r:id="rId50"/>
  </p:handoutMasterIdLst>
  <p:sldIdLst>
    <p:sldId id="256" r:id="rId2"/>
    <p:sldId id="257" r:id="rId3"/>
    <p:sldId id="290" r:id="rId4"/>
    <p:sldId id="261" r:id="rId5"/>
    <p:sldId id="262" r:id="rId6"/>
    <p:sldId id="291" r:id="rId7"/>
    <p:sldId id="292" r:id="rId8"/>
    <p:sldId id="263" r:id="rId9"/>
    <p:sldId id="293" r:id="rId10"/>
    <p:sldId id="264" r:id="rId11"/>
    <p:sldId id="295" r:id="rId12"/>
    <p:sldId id="294" r:id="rId13"/>
    <p:sldId id="258" r:id="rId14"/>
    <p:sldId id="265" r:id="rId15"/>
    <p:sldId id="296" r:id="rId16"/>
    <p:sldId id="297" r:id="rId17"/>
    <p:sldId id="266" r:id="rId18"/>
    <p:sldId id="267" r:id="rId19"/>
    <p:sldId id="268" r:id="rId20"/>
    <p:sldId id="269" r:id="rId21"/>
    <p:sldId id="289" r:id="rId22"/>
    <p:sldId id="299" r:id="rId23"/>
    <p:sldId id="271" r:id="rId24"/>
    <p:sldId id="259" r:id="rId25"/>
    <p:sldId id="272" r:id="rId26"/>
    <p:sldId id="273" r:id="rId27"/>
    <p:sldId id="274" r:id="rId28"/>
    <p:sldId id="275" r:id="rId29"/>
    <p:sldId id="276" r:id="rId30"/>
    <p:sldId id="277" r:id="rId31"/>
    <p:sldId id="278" r:id="rId32"/>
    <p:sldId id="279" r:id="rId33"/>
    <p:sldId id="280" r:id="rId34"/>
    <p:sldId id="281" r:id="rId35"/>
    <p:sldId id="301" r:id="rId36"/>
    <p:sldId id="302" r:id="rId37"/>
    <p:sldId id="300" r:id="rId38"/>
    <p:sldId id="282" r:id="rId39"/>
    <p:sldId id="260" r:id="rId40"/>
    <p:sldId id="283" r:id="rId41"/>
    <p:sldId id="284" r:id="rId42"/>
    <p:sldId id="285" r:id="rId43"/>
    <p:sldId id="286" r:id="rId44"/>
    <p:sldId id="287" r:id="rId45"/>
    <p:sldId id="288" r:id="rId46"/>
    <p:sldId id="270" r:id="rId47"/>
    <p:sldId id="298" r:id="rId48"/>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68" autoAdjust="0"/>
  </p:normalViewPr>
  <p:slideViewPr>
    <p:cSldViewPr>
      <p:cViewPr varScale="1">
        <p:scale>
          <a:sx n="60" d="100"/>
          <a:sy n="60" d="100"/>
        </p:scale>
        <p:origin x="-1428" y="-444"/>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2"/>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8472"/>
          </a:xfrm>
          <a:prstGeom prst="rect">
            <a:avLst/>
          </a:prstGeom>
        </p:spPr>
        <p:txBody>
          <a:bodyPr vert="horz" lIns="94119" tIns="47060" rIns="94119" bIns="47060" rtlCol="0"/>
          <a:lstStyle>
            <a:lvl1pPr algn="r">
              <a:defRPr sz="1200"/>
            </a:lvl1pPr>
          </a:lstStyle>
          <a:p>
            <a:fld id="{1B02EA8C-4949-479B-99E9-3171DD84A49D}" type="datetimeFigureOut">
              <a:rPr lang="en-US" smtClean="0"/>
              <a:pPr/>
              <a:t>2/7/2013</a:t>
            </a:fld>
            <a:endParaRPr lang="en-US"/>
          </a:p>
        </p:txBody>
      </p:sp>
      <p:sp>
        <p:nvSpPr>
          <p:cNvPr id="4" name="Footer Placeholder 3"/>
          <p:cNvSpPr>
            <a:spLocks noGrp="1"/>
          </p:cNvSpPr>
          <p:nvPr>
            <p:ph type="ftr" sz="quarter" idx="2"/>
          </p:nvPr>
        </p:nvSpPr>
        <p:spPr>
          <a:xfrm>
            <a:off x="0" y="8899328"/>
            <a:ext cx="3077739" cy="468472"/>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8"/>
            <a:ext cx="3077739" cy="468472"/>
          </a:xfrm>
          <a:prstGeom prst="rect">
            <a:avLst/>
          </a:prstGeom>
        </p:spPr>
        <p:txBody>
          <a:bodyPr vert="horz" lIns="94119" tIns="47060" rIns="94119" bIns="47060" rtlCol="0" anchor="b"/>
          <a:lstStyle>
            <a:lvl1pPr algn="r">
              <a:defRPr sz="1200"/>
            </a:lvl1pPr>
          </a:lstStyle>
          <a:p>
            <a:fld id="{BDDDEC29-E796-41F9-A56C-1A2B29AA1F3E}" type="slidenum">
              <a:rPr lang="en-US" smtClean="0"/>
              <a:pPr/>
              <a:t>‹#›</a:t>
            </a:fld>
            <a:endParaRPr lang="en-US"/>
          </a:p>
        </p:txBody>
      </p:sp>
    </p:spTree>
    <p:extLst>
      <p:ext uri="{BB962C8B-B14F-4D97-AF65-F5344CB8AC3E}">
        <p14:creationId xmlns:p14="http://schemas.microsoft.com/office/powerpoint/2010/main" xmlns="" val="237963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2"/>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3" y="0"/>
            <a:ext cx="3077739" cy="468472"/>
          </a:xfrm>
          <a:prstGeom prst="rect">
            <a:avLst/>
          </a:prstGeom>
        </p:spPr>
        <p:txBody>
          <a:bodyPr vert="horz" lIns="94119" tIns="47060" rIns="94119" bIns="47060" rtlCol="0"/>
          <a:lstStyle>
            <a:lvl1pPr algn="r">
              <a:defRPr sz="1200"/>
            </a:lvl1pPr>
          </a:lstStyle>
          <a:p>
            <a:fld id="{A57B3B76-393D-45D8-8F0D-FAA4F1223074}" type="datetimeFigureOut">
              <a:rPr lang="en-US" smtClean="0"/>
              <a:pPr/>
              <a:t>2/7/2013</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2"/>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2"/>
          </a:xfrm>
          <a:prstGeom prst="rect">
            <a:avLst/>
          </a:prstGeom>
        </p:spPr>
        <p:txBody>
          <a:bodyPr vert="horz" lIns="94119" tIns="47060" rIns="94119" bIns="47060" rtlCol="0" anchor="b"/>
          <a:lstStyle>
            <a:lvl1pPr algn="r">
              <a:defRPr sz="1200"/>
            </a:lvl1pPr>
          </a:lstStyle>
          <a:p>
            <a:fld id="{51AED18E-2ACE-44F2-8032-0C2F9CC83F6B}" type="slidenum">
              <a:rPr lang="en-US" smtClean="0"/>
              <a:pPr/>
              <a:t>‹#›</a:t>
            </a:fld>
            <a:endParaRPr lang="en-US"/>
          </a:p>
        </p:txBody>
      </p:sp>
    </p:spTree>
    <p:extLst>
      <p:ext uri="{BB962C8B-B14F-4D97-AF65-F5344CB8AC3E}">
        <p14:creationId xmlns:p14="http://schemas.microsoft.com/office/powerpoint/2010/main" xmlns="" val="392326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en.wikipedia.org/wiki/American_Revolutionary_War" TargetMode="External"/><Relationship Id="rId18" Type="http://schemas.openxmlformats.org/officeDocument/2006/relationships/hyperlink" Target="http://en.wikipedia.org/wiki/New_York_City" TargetMode="External"/><Relationship Id="rId26" Type="http://schemas.openxmlformats.org/officeDocument/2006/relationships/hyperlink" Target="http://en.wikipedia.org/wiki/Sandalwood" TargetMode="External"/><Relationship Id="rId39" Type="http://schemas.openxmlformats.org/officeDocument/2006/relationships/hyperlink" Target="http://en.wikipedia.org/wiki/Rocky_Mountains" TargetMode="External"/><Relationship Id="rId21" Type="http://schemas.openxmlformats.org/officeDocument/2006/relationships/hyperlink" Target="http://en.wikipedia.org/wiki/Kingdom_of_Great_Britain" TargetMode="External"/><Relationship Id="rId34" Type="http://schemas.openxmlformats.org/officeDocument/2006/relationships/hyperlink" Target="http://en.wikipedia.org/wiki/Astor_Expedition" TargetMode="External"/><Relationship Id="rId42" Type="http://schemas.openxmlformats.org/officeDocument/2006/relationships/hyperlink" Target="http://en.wikipedia.org/wiki/Congress_of_the_United_States" TargetMode="External"/><Relationship Id="rId47" Type="http://schemas.openxmlformats.org/officeDocument/2006/relationships/hyperlink" Target="http://en.wikipedia.org/wiki/Astoria_(book)" TargetMode="External"/><Relationship Id="rId50" Type="http://schemas.openxmlformats.org/officeDocument/2006/relationships/hyperlink" Target="http://en.wikipedia.org/wiki/Astor_Library" TargetMode="External"/><Relationship Id="rId55" Type="http://schemas.openxmlformats.org/officeDocument/2006/relationships/hyperlink" Target="http://en.wikipedia.org/wiki/Columbia_University" TargetMode="External"/><Relationship Id="rId7" Type="http://schemas.openxmlformats.org/officeDocument/2006/relationships/hyperlink" Target="http://en.wikipedia.org/wiki/Merchant" TargetMode="External"/><Relationship Id="rId12" Type="http://schemas.openxmlformats.org/officeDocument/2006/relationships/hyperlink" Target="http://en.wikipedia.org/wiki/Trust_(monopoly)" TargetMode="External"/><Relationship Id="rId17" Type="http://schemas.openxmlformats.org/officeDocument/2006/relationships/hyperlink" Target="http://en.wikipedia.org/wiki/Opium" TargetMode="External"/><Relationship Id="rId25" Type="http://schemas.openxmlformats.org/officeDocument/2006/relationships/hyperlink" Target="http://en.wikipedia.org/wiki/China" TargetMode="External"/><Relationship Id="rId33" Type="http://schemas.openxmlformats.org/officeDocument/2006/relationships/hyperlink" Target="http://en.wikipedia.org/wiki/Fort_Astoria" TargetMode="External"/><Relationship Id="rId38" Type="http://schemas.openxmlformats.org/officeDocument/2006/relationships/hyperlink" Target="http://en.wikipedia.org/wiki/California_Trail" TargetMode="External"/><Relationship Id="rId46" Type="http://schemas.openxmlformats.org/officeDocument/2006/relationships/hyperlink" Target="http://en.wikipedia.org/wiki/Washington_Irving" TargetMode="External"/><Relationship Id="rId2" Type="http://schemas.openxmlformats.org/officeDocument/2006/relationships/slide" Target="../slides/slide4.xml"/><Relationship Id="rId16" Type="http://schemas.openxmlformats.org/officeDocument/2006/relationships/hyperlink" Target="http://en.wikipedia.org/wiki/Canada" TargetMode="External"/><Relationship Id="rId20" Type="http://schemas.openxmlformats.org/officeDocument/2006/relationships/hyperlink" Target="http://en.wikipedia.org/wiki/Jay_Treaty" TargetMode="External"/><Relationship Id="rId29" Type="http://schemas.openxmlformats.org/officeDocument/2006/relationships/hyperlink" Target="http://en.wikipedia.org/wiki/Thomas_Jefferson" TargetMode="External"/><Relationship Id="rId41" Type="http://schemas.openxmlformats.org/officeDocument/2006/relationships/hyperlink" Target="http://en.wikipedia.org/wiki/John_Jacob_Astor#cite_note-13" TargetMode="External"/><Relationship Id="rId54" Type="http://schemas.openxmlformats.org/officeDocument/2006/relationships/hyperlink" Target="http://en.wikipedia.org/wiki/German_literature" TargetMode="External"/><Relationship Id="rId1" Type="http://schemas.openxmlformats.org/officeDocument/2006/relationships/notesMaster" Target="../notesMasters/notesMaster1.xml"/><Relationship Id="rId6" Type="http://schemas.openxmlformats.org/officeDocument/2006/relationships/hyperlink" Target="http://en.wikipedia.org/wiki/Business_magnate" TargetMode="External"/><Relationship Id="rId11" Type="http://schemas.openxmlformats.org/officeDocument/2006/relationships/hyperlink" Target="http://en.wikipedia.org/wiki/United_States" TargetMode="External"/><Relationship Id="rId24" Type="http://schemas.openxmlformats.org/officeDocument/2006/relationships/hyperlink" Target="http://en.wikipedia.org/wiki/Empress_of_China_(1783)" TargetMode="External"/><Relationship Id="rId32" Type="http://schemas.openxmlformats.org/officeDocument/2006/relationships/hyperlink" Target="http://en.wikipedia.org/wiki/Columbia_River" TargetMode="External"/><Relationship Id="rId37" Type="http://schemas.openxmlformats.org/officeDocument/2006/relationships/hyperlink" Target="http://en.wikipedia.org/wiki/Mormon_Trail" TargetMode="External"/><Relationship Id="rId40" Type="http://schemas.openxmlformats.org/officeDocument/2006/relationships/hyperlink" Target="http://en.wikipedia.org/wiki/War_of_1812" TargetMode="External"/><Relationship Id="rId45" Type="http://schemas.openxmlformats.org/officeDocument/2006/relationships/hyperlink" Target="http://en.wikipedia.org/wiki/Mackinac_Island" TargetMode="External"/><Relationship Id="rId53" Type="http://schemas.openxmlformats.org/officeDocument/2006/relationships/hyperlink" Target="http://en.wikipedia.org/w/index.php?title=German_Society_of_the_City_of_New_York&amp;action=edit&amp;redlink=1" TargetMode="External"/><Relationship Id="rId5" Type="http://schemas.openxmlformats.org/officeDocument/2006/relationships/hyperlink" Target="http://en.wikipedia.org/wiki/German-American" TargetMode="External"/><Relationship Id="rId15" Type="http://schemas.openxmlformats.org/officeDocument/2006/relationships/hyperlink" Target="http://en.wikipedia.org/wiki/Great_Lakes" TargetMode="External"/><Relationship Id="rId23" Type="http://schemas.openxmlformats.org/officeDocument/2006/relationships/hyperlink" Target="http://en.wikipedia.org/wiki/John_Jacob_Astor#cite_note-americana-12" TargetMode="External"/><Relationship Id="rId28" Type="http://schemas.openxmlformats.org/officeDocument/2006/relationships/hyperlink" Target="http://en.wikipedia.org/wiki/Embargo_Act_of_1807" TargetMode="External"/><Relationship Id="rId36" Type="http://schemas.openxmlformats.org/officeDocument/2006/relationships/hyperlink" Target="http://en.wikipedia.org/wiki/Oregon_Trail" TargetMode="External"/><Relationship Id="rId49" Type="http://schemas.openxmlformats.org/officeDocument/2006/relationships/hyperlink" Target="http://en.wikipedia.org/wiki/Aaron_Burr" TargetMode="External"/><Relationship Id="rId10" Type="http://schemas.openxmlformats.org/officeDocument/2006/relationships/hyperlink" Target="http://en.wikipedia.org/wiki/Millionaire" TargetMode="External"/><Relationship Id="rId19" Type="http://schemas.openxmlformats.org/officeDocument/2006/relationships/hyperlink" Target="http://en.wikipedia.org/wiki/Real_estate" TargetMode="External"/><Relationship Id="rId31" Type="http://schemas.openxmlformats.org/officeDocument/2006/relationships/hyperlink" Target="http://en.wikipedia.org/wiki/Pacific_Fur_Company" TargetMode="External"/><Relationship Id="rId44" Type="http://schemas.openxmlformats.org/officeDocument/2006/relationships/hyperlink" Target="http://en.wikipedia.org/wiki/Astor_House" TargetMode="External"/><Relationship Id="rId52" Type="http://schemas.openxmlformats.org/officeDocument/2006/relationships/hyperlink" Target="http://en.wikipedia.org/wiki/Walldorf" TargetMode="External"/><Relationship Id="rId4" Type="http://schemas.openxmlformats.org/officeDocument/2006/relationships/hyperlink" Target="http://en.wikipedia.org/wiki/John_Jacob_Astor#cite_note-4" TargetMode="External"/><Relationship Id="rId9" Type="http://schemas.openxmlformats.org/officeDocument/2006/relationships/hyperlink" Target="http://en.wikipedia.org/wiki/Astor_family" TargetMode="External"/><Relationship Id="rId14" Type="http://schemas.openxmlformats.org/officeDocument/2006/relationships/hyperlink" Target="http://en.wikipedia.org/wiki/Fur_trade" TargetMode="External"/><Relationship Id="rId22" Type="http://schemas.openxmlformats.org/officeDocument/2006/relationships/hyperlink" Target="http://en.wikipedia.org/wiki/Great_Lakes_(North_America)" TargetMode="External"/><Relationship Id="rId27" Type="http://schemas.openxmlformats.org/officeDocument/2006/relationships/hyperlink" Target="http://en.wikipedia.org/wiki/Guangzhou" TargetMode="External"/><Relationship Id="rId30" Type="http://schemas.openxmlformats.org/officeDocument/2006/relationships/hyperlink" Target="http://en.wikipedia.org/wiki/American_Fur_Company" TargetMode="External"/><Relationship Id="rId35" Type="http://schemas.openxmlformats.org/officeDocument/2006/relationships/hyperlink" Target="http://en.wikipedia.org/wiki/South_Pass_(Wyoming)" TargetMode="External"/><Relationship Id="rId43" Type="http://schemas.openxmlformats.org/officeDocument/2006/relationships/hyperlink" Target="http://en.wikipedia.org/wiki/Protectionism" TargetMode="External"/><Relationship Id="rId48" Type="http://schemas.openxmlformats.org/officeDocument/2006/relationships/hyperlink" Target="http://en.wikipedia.org/wiki/John_Jacob_Astor#cite_note-nie-9" TargetMode="External"/><Relationship Id="rId8" Type="http://schemas.openxmlformats.org/officeDocument/2006/relationships/hyperlink" Target="http://en.wikipedia.org/wiki/Investor" TargetMode="External"/><Relationship Id="rId51" Type="http://schemas.openxmlformats.org/officeDocument/2006/relationships/hyperlink" Target="http://en.wikipedia.org/wiki/New_York_Public_Library" TargetMode="External"/><Relationship Id="rId3" Type="http://schemas.openxmlformats.org/officeDocument/2006/relationships/hyperlink" Target="http://en.wikipedia.org/wiki/Gilbert_Stua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legendsofamerica.com/id-mainpage.html" TargetMode="External"/><Relationship Id="rId13" Type="http://schemas.openxmlformats.org/officeDocument/2006/relationships/hyperlink" Target="http://www.legendsofamerica.com/wy-fortbridger.html" TargetMode="External"/><Relationship Id="rId18" Type="http://schemas.openxmlformats.org/officeDocument/2006/relationships/hyperlink" Target="http://www.legendsofamerica.com/il-mainpage.html" TargetMode="External"/><Relationship Id="rId3" Type="http://schemas.openxmlformats.org/officeDocument/2006/relationships/hyperlink" Target="http://www.legendsofamerica.com/we-williamjackson.html" TargetMode="External"/><Relationship Id="rId21" Type="http://schemas.openxmlformats.org/officeDocument/2006/relationships/hyperlink" Target="http://www.legendsofamerica.com/ah-civilwar.html" TargetMode="External"/><Relationship Id="rId7" Type="http://schemas.openxmlformats.org/officeDocument/2006/relationships/hyperlink" Target="http://www.legendsofamerica.com/wy-mainpage.html" TargetMode="External"/><Relationship Id="rId12" Type="http://schemas.openxmlformats.org/officeDocument/2006/relationships/hyperlink" Target="http://www.legendsofamerica.com/ca-mainpage.html" TargetMode="External"/><Relationship Id="rId17" Type="http://schemas.openxmlformats.org/officeDocument/2006/relationships/hyperlink" Target="http://www.legendsofamerica.com/we-mormontrail.html" TargetMode="External"/><Relationship Id="rId2" Type="http://schemas.openxmlformats.org/officeDocument/2006/relationships/slide" Target="../slides/slide7.xml"/><Relationship Id="rId16" Type="http://schemas.openxmlformats.org/officeDocument/2006/relationships/hyperlink" Target="http://www.legendsofamerica.com/we-oregontrail.html" TargetMode="External"/><Relationship Id="rId20" Type="http://schemas.openxmlformats.org/officeDocument/2006/relationships/hyperlink" Target="http://www.legendsofamerica.com/we-californiatrail.html" TargetMode="External"/><Relationship Id="rId1" Type="http://schemas.openxmlformats.org/officeDocument/2006/relationships/notesMaster" Target="../notesMasters/notesMaster1.xml"/><Relationship Id="rId6" Type="http://schemas.openxmlformats.org/officeDocument/2006/relationships/hyperlink" Target="http://www.legendsofamerica.com/ne-mainpage.html" TargetMode="External"/><Relationship Id="rId11" Type="http://schemas.openxmlformats.org/officeDocument/2006/relationships/hyperlink" Target="http://www.legendsofamerica.com/wa-mainpage.html" TargetMode="External"/><Relationship Id="rId5" Type="http://schemas.openxmlformats.org/officeDocument/2006/relationships/hyperlink" Target="http://www.legendsofamerica.com/ks-mainpage.html" TargetMode="External"/><Relationship Id="rId15" Type="http://schemas.openxmlformats.org/officeDocument/2006/relationships/hyperlink" Target="http://www.legendsofamerica.com/wy-registercliff.html" TargetMode="External"/><Relationship Id="rId23" Type="http://schemas.openxmlformats.org/officeDocument/2006/relationships/hyperlink" Target="http://www.legendsofamerica.com/we-ponyexpress.html" TargetMode="External"/><Relationship Id="rId10" Type="http://schemas.openxmlformats.org/officeDocument/2006/relationships/hyperlink" Target="http://www.legendsofamerica.com/wa-fortvancouver.html" TargetMode="External"/><Relationship Id="rId19" Type="http://schemas.openxmlformats.org/officeDocument/2006/relationships/hyperlink" Target="http://www.legendsofamerica.com/ut-mainpage.html" TargetMode="External"/><Relationship Id="rId4" Type="http://schemas.openxmlformats.org/officeDocument/2006/relationships/hyperlink" Target="http://www.legendsofamerica.com/mo-mainpage.html" TargetMode="External"/><Relationship Id="rId9" Type="http://schemas.openxmlformats.org/officeDocument/2006/relationships/hyperlink" Target="http://www.legendsofamerica.com/or-mainpage.html" TargetMode="External"/><Relationship Id="rId14" Type="http://schemas.openxmlformats.org/officeDocument/2006/relationships/hyperlink" Target="http://www.legendsofamerica.com/ca-donnerparty.html" TargetMode="External"/><Relationship Id="rId22" Type="http://schemas.openxmlformats.org/officeDocument/2006/relationships/hyperlink" Target="http://www.legendsofamerica.com/trv-nationalpark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ngres.com/history/civilwarnm.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sangres.com/history/maxwelllandgrant.htm" TargetMode="External"/><Relationship Id="rId5" Type="http://schemas.openxmlformats.org/officeDocument/2006/relationships/hyperlink" Target="http://www.sangres.com/colorado/national-parks/bents.htm" TargetMode="External"/><Relationship Id="rId4" Type="http://schemas.openxmlformats.org/officeDocument/2006/relationships/hyperlink" Target="http://www.sangres.com/newmexico/national-parks/fortunion.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Biographical Sketch: </a:t>
            </a:r>
            <a:r>
              <a:rPr lang="en-US" dirty="0" smtClean="0"/>
              <a:t/>
            </a:r>
            <a:br>
              <a:rPr lang="en-US" dirty="0" smtClean="0"/>
            </a:br>
            <a:r>
              <a:rPr lang="en-US" dirty="0"/>
              <a:t>Born December 23, 1805, in Sharon, Vermont, Joseph Smith Jr. was the fifth of eleven children of Joseph Smith and Lucy Mack. He worked on the family farm in Vermont and later in western New York. A series of remarkable spiritual experiences prepared him for his prophetic calling. Beginning in 1820 at Palmyra, New York, Joseph Smith saw God the Father and Jesus Christ in vision. Through revelation, he translated and published the Book of Mormon, organized The Church of Jesus Christ of Latter-day Saints on April 6, 1830, and received revelations to guide the Church. By inspiration, he called Apostles and other Church leaders, defined doctrines, and taught the principles and ordinances that would lead to exaltation. Under his leadership, Latter-day Saints founded communities in Ohio, Missouri, and Illinois. He was sustained as First Elder of the Church on April 6, 1830. On June 27, 1844, at Carthage, Illinois, Joseph Smith died a martyr to his faith.</a:t>
            </a:r>
          </a:p>
          <a:p>
            <a:r>
              <a:rPr lang="en-US" dirty="0" smtClean="0"/>
              <a:t>http://www.lds.org/churchhistory/presidents/controllers/potcController.jsp?leader=1&amp;topic=facts</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10</a:t>
            </a:fld>
            <a:endParaRPr lang="en-US"/>
          </a:p>
        </p:txBody>
      </p:sp>
    </p:spTree>
    <p:extLst>
      <p:ext uri="{BB962C8B-B14F-4D97-AF65-F5344CB8AC3E}">
        <p14:creationId xmlns:p14="http://schemas.microsoft.com/office/powerpoint/2010/main" xmlns="" val="268614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Brigham Young was born June 1, 1801, in </a:t>
            </a:r>
            <a:r>
              <a:rPr lang="en-US" dirty="0" err="1"/>
              <a:t>Whitingham</a:t>
            </a:r>
            <a:r>
              <a:rPr lang="en-US" dirty="0"/>
              <a:t>, Vermont. In 1835, three years after he joined the Church, he was called to the Quorum of the Twelve Apostles. As successor to Joseph Smith, he led the migration west in 1846–47 to the Rocky Mountains and founded Salt Lake City. He was sustained as President of the Church on December 27, 1847. As Church President and Territorial Governor of Utah, he established Latter–day Saint settlements in Utah and throughout the American West. Under his direction, construction commenced on the Salt Lake, St. George, and Logan temples. He brought the telegraph and the railroad to Utah and encouraged cooperative industry among Latter-day Saints, and he encouraged excellence and refinement in every aspect of life. He died August 29, 1877 in Salt Lake City after nearly 30 years as Church President.</a:t>
            </a:r>
          </a:p>
          <a:p>
            <a:r>
              <a:rPr lang="en-US" dirty="0" smtClean="0"/>
              <a:t>http://www.lds.org/churchhistory/presidents/controllers/potcController.jsp?leader=2&amp;topic=facts</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12</a:t>
            </a:fld>
            <a:endParaRPr lang="en-US"/>
          </a:p>
        </p:txBody>
      </p:sp>
    </p:spTree>
    <p:extLst>
      <p:ext uri="{BB962C8B-B14F-4D97-AF65-F5344CB8AC3E}">
        <p14:creationId xmlns:p14="http://schemas.microsoft.com/office/powerpoint/2010/main" xmlns="" val="264278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http://www.texasbeyondhistory.net/forts/images/frontierfamily.html</a:t>
            </a:r>
          </a:p>
          <a:p>
            <a:r>
              <a:rPr lang="en-US" sz="1200" kern="1200" dirty="0" smtClean="0">
                <a:solidFill>
                  <a:schemeClr val="tx1"/>
                </a:solidFill>
                <a:effectLst/>
                <a:latin typeface="+mn-lt"/>
                <a:ea typeface="+mn-ea"/>
                <a:cs typeface="+mn-cs"/>
              </a:rPr>
              <a:t>While preserving some traditions of their homeland, settlers on the Texas frontier were transformed by their experiences, becoming "westerners.“</a:t>
            </a:r>
          </a:p>
          <a:p>
            <a:r>
              <a:rPr lang="en-US" sz="1200" b="0" i="1" kern="1200" dirty="0" smtClean="0">
                <a:solidFill>
                  <a:schemeClr val="tx1"/>
                </a:solidFill>
                <a:effectLst/>
                <a:latin typeface="+mn-lt"/>
                <a:ea typeface="+mn-ea"/>
                <a:cs typeface="+mn-cs"/>
              </a:rPr>
              <a:t>Longhorn cattle, a hardy hybrid of Spanish </a:t>
            </a:r>
            <a:r>
              <a:rPr lang="en-US" sz="1200" b="0" i="1" kern="1200" dirty="0" err="1" smtClean="0">
                <a:solidFill>
                  <a:schemeClr val="tx1"/>
                </a:solidFill>
                <a:effectLst/>
                <a:latin typeface="+mn-lt"/>
                <a:ea typeface="+mn-ea"/>
                <a:cs typeface="+mn-cs"/>
              </a:rPr>
              <a:t>criollo</a:t>
            </a:r>
            <a:r>
              <a:rPr lang="en-US" sz="1200" b="0" i="1" kern="1200" dirty="0" smtClean="0">
                <a:solidFill>
                  <a:schemeClr val="tx1"/>
                </a:solidFill>
                <a:effectLst/>
                <a:latin typeface="+mn-lt"/>
                <a:ea typeface="+mn-ea"/>
                <a:cs typeface="+mn-cs"/>
              </a:rPr>
              <a:t> stock and English cattle," thrived on the Texas plains and prairies, giving rise to the occupation known as "cow hunting."</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14</a:t>
            </a:fld>
            <a:endParaRPr lang="en-US"/>
          </a:p>
        </p:txBody>
      </p:sp>
    </p:spTree>
    <p:extLst>
      <p:ext uri="{BB962C8B-B14F-4D97-AF65-F5344CB8AC3E}">
        <p14:creationId xmlns:p14="http://schemas.microsoft.com/office/powerpoint/2010/main" xmlns="" val="40092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http://www.cah.utexas.edu/exhibits/Pena/english/exhibit1.html</a:t>
            </a:r>
          </a:p>
          <a:p>
            <a:r>
              <a:rPr lang="en-US" sz="1200" b="0" i="1" kern="1200" dirty="0" smtClean="0">
                <a:solidFill>
                  <a:schemeClr val="tx1"/>
                </a:solidFill>
                <a:effectLst/>
                <a:latin typeface="+mn-lt"/>
                <a:ea typeface="+mn-ea"/>
                <a:cs typeface="+mn-cs"/>
              </a:rPr>
              <a:t>William Howard executed this watercolor of Stephen F. Austin in Mexico City in 1833, just before Austin's arrest in Saltillo in January 1834 on suspicion of trying to incite insurrection in Texas. It depicts Austin in his hunting costume with his dog Cano.</a:t>
            </a:r>
          </a:p>
          <a:p>
            <a:r>
              <a:rPr lang="en-US" sz="1200" b="0" i="1" kern="1200" dirty="0" smtClean="0">
                <a:solidFill>
                  <a:schemeClr val="tx1"/>
                </a:solidFill>
                <a:effectLst/>
                <a:latin typeface="+mn-lt"/>
                <a:ea typeface="+mn-ea"/>
                <a:cs typeface="+mn-cs"/>
              </a:rPr>
              <a:t>Bio at: http://www.tamu.edu/faculty/ccbn/dewitt/adp/history/bios/austin/austin.html</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15</a:t>
            </a:fld>
            <a:endParaRPr lang="en-US"/>
          </a:p>
        </p:txBody>
      </p:sp>
    </p:spTree>
    <p:extLst>
      <p:ext uri="{BB962C8B-B14F-4D97-AF65-F5344CB8AC3E}">
        <p14:creationId xmlns:p14="http://schemas.microsoft.com/office/powerpoint/2010/main" xmlns="" val="119842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smtClean="0"/>
              <a:t>When Spain ceded Florida to the United States after the Adams-Onis Treaty of 1819, the United States agreed to relinquish its claim to Texas. Unfortunately for Spain, their vast empire was about to crumble throughout the New World. It started with Texas.</a:t>
            </a:r>
          </a:p>
          <a:p>
            <a:r>
              <a:rPr lang="en-US" b="1" smtClean="0"/>
              <a:t>Spain’s influence in Texas was minimal at best. After Mexico declared its independence from Spain in 1821, Texas was a forgotten land. The new nation of Mexico certainly lacked the authority or finances to manage the vast area. However, some opportunistic Americans saw potential for profit in Texas. Stephen F. Austin, the son of a Missouri man who had negotiated a large-land grant with the Mexican government in the hopes of building a local economy, set about colonizing Texas. By 1830, Austin had attracted 25,000 settlers and 2,000 slaves to Texas. Their plan was to grow cotton.</a:t>
            </a:r>
          </a:p>
          <a:p>
            <a:r>
              <a:rPr lang="en-US" b="1" smtClean="0"/>
              <a:t>As the new Mexican government saw Austin’s colony, it attempted to exert more control over the region, claiming that the terms of the original land-grant had been violated (settlers refused to convert to Roman-Catholicism – the national religion of Mexico). Furthermore, the Mexican government refused to allow any more slaves to immigrate to Mexico and placed taxes on goods imported from America. As expected, the colonists became disgruntled. The situation worsened when the Mexican government jailed Stephen A. Austin for urging Texas to self-govern.</a:t>
            </a:r>
          </a:p>
          <a:p>
            <a:r>
              <a:rPr lang="en-US" b="1" smtClean="0"/>
              <a:t>In 1836, General Antonio Lopez de Santa Anna and 6,000 troops marched to Texas to subdue the Texans. On February 23, Santa Anna besieged the mission known as The Alamo in San Antonio. Santa Anna’s demand for surrender was answered with a defiant cannon blast authorized by Col. William Barret Travis. The siege lasted for two weeks. On March 6, Santa Anna and his army stormed the mission and killed every Texan who resisted. Just four days earlier, On March 2, the Texans declared independence, legalized slavery, and formed a provisional government. They named Sam Houston commander of their army. Because the stand at The Alamo lasted two weeks, Sam Houston had time to prepare his army and plans of attack. On April 21, Houston’s army of 800 Texans routed the Mexican army of 1,600 at San Jacinto, Texas. In the battle, General Santa Anna was captured, and Texas became independent. Nine years later, after much debate and deliberation, Texas became the 28th state. As a result, Mexico broke all diplomatic ties with the United States. The Mexican War would soon follow.</a:t>
            </a:r>
          </a:p>
          <a:p>
            <a:r>
              <a:rPr lang="en-US" smtClean="0"/>
              <a:t>http://mrnussbaum.com/history-2/alamo/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718" indent="-294122" eaLnBrk="0" hangingPunct="0">
              <a:defRPr>
                <a:solidFill>
                  <a:schemeClr val="tx1"/>
                </a:solidFill>
                <a:latin typeface="Arial" charset="0"/>
              </a:defRPr>
            </a:lvl2pPr>
            <a:lvl3pPr marL="1176490" indent="-235298" eaLnBrk="0" hangingPunct="0">
              <a:defRPr>
                <a:solidFill>
                  <a:schemeClr val="tx1"/>
                </a:solidFill>
                <a:latin typeface="Arial" charset="0"/>
              </a:defRPr>
            </a:lvl3pPr>
            <a:lvl4pPr marL="1647086" indent="-235298" eaLnBrk="0" hangingPunct="0">
              <a:defRPr>
                <a:solidFill>
                  <a:schemeClr val="tx1"/>
                </a:solidFill>
                <a:latin typeface="Arial" charset="0"/>
              </a:defRPr>
            </a:lvl4pPr>
            <a:lvl5pPr marL="2117682" indent="-235298" eaLnBrk="0" hangingPunct="0">
              <a:defRPr>
                <a:solidFill>
                  <a:schemeClr val="tx1"/>
                </a:solidFill>
                <a:latin typeface="Arial" charset="0"/>
              </a:defRPr>
            </a:lvl5pPr>
            <a:lvl6pPr marL="2588278" indent="-235298" eaLnBrk="0" fontAlgn="base" hangingPunct="0">
              <a:spcBef>
                <a:spcPct val="0"/>
              </a:spcBef>
              <a:spcAft>
                <a:spcPct val="0"/>
              </a:spcAft>
              <a:defRPr>
                <a:solidFill>
                  <a:schemeClr val="tx1"/>
                </a:solidFill>
                <a:latin typeface="Arial" charset="0"/>
              </a:defRPr>
            </a:lvl6pPr>
            <a:lvl7pPr marL="3058874" indent="-235298" eaLnBrk="0" fontAlgn="base" hangingPunct="0">
              <a:spcBef>
                <a:spcPct val="0"/>
              </a:spcBef>
              <a:spcAft>
                <a:spcPct val="0"/>
              </a:spcAft>
              <a:defRPr>
                <a:solidFill>
                  <a:schemeClr val="tx1"/>
                </a:solidFill>
                <a:latin typeface="Arial" charset="0"/>
              </a:defRPr>
            </a:lvl7pPr>
            <a:lvl8pPr marL="3529470" indent="-235298" eaLnBrk="0" fontAlgn="base" hangingPunct="0">
              <a:spcBef>
                <a:spcPct val="0"/>
              </a:spcBef>
              <a:spcAft>
                <a:spcPct val="0"/>
              </a:spcAft>
              <a:defRPr>
                <a:solidFill>
                  <a:schemeClr val="tx1"/>
                </a:solidFill>
                <a:latin typeface="Arial" charset="0"/>
              </a:defRPr>
            </a:lvl8pPr>
            <a:lvl9pPr marL="4000066" indent="-235298" eaLnBrk="0" fontAlgn="base" hangingPunct="0">
              <a:spcBef>
                <a:spcPct val="0"/>
              </a:spcBef>
              <a:spcAft>
                <a:spcPct val="0"/>
              </a:spcAft>
              <a:defRPr>
                <a:solidFill>
                  <a:schemeClr val="tx1"/>
                </a:solidFill>
                <a:latin typeface="Arial" charset="0"/>
              </a:defRPr>
            </a:lvl9pPr>
          </a:lstStyle>
          <a:p>
            <a:pPr eaLnBrk="1" hangingPunct="1"/>
            <a:fld id="{92C82241-4E24-4F8A-A6EC-5DDA3C0C53C3}"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a:t>
            </a:r>
            <a:r>
              <a:rPr lang="en-US" dirty="0" err="1" smtClean="0"/>
              <a:t>HI</a:t>
            </a:r>
            <a:endParaRPr lang="en-US" dirty="0" smtClean="0"/>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34</a:t>
            </a:fld>
            <a:endParaRPr lang="en-US"/>
          </a:p>
        </p:txBody>
      </p:sp>
    </p:spTree>
    <p:extLst>
      <p:ext uri="{BB962C8B-B14F-4D97-AF65-F5344CB8AC3E}">
        <p14:creationId xmlns:p14="http://schemas.microsoft.com/office/powerpoint/2010/main" xmlns="" val="4058151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Veterans of battle</a:t>
            </a:r>
            <a:r>
              <a:rPr lang="en-US" baseline="0" dirty="0" smtClean="0"/>
              <a:t> of San </a:t>
            </a:r>
            <a:r>
              <a:rPr lang="en-US" baseline="0" dirty="0" err="1" smtClean="0"/>
              <a:t>jacinto</a:t>
            </a:r>
            <a:r>
              <a:rPr lang="en-US" baseline="0" dirty="0" smtClean="0"/>
              <a:t> &amp; monument</a:t>
            </a:r>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46</a:t>
            </a:fld>
            <a:endParaRPr lang="en-US"/>
          </a:p>
        </p:txBody>
      </p:sp>
    </p:spTree>
    <p:extLst>
      <p:ext uri="{BB962C8B-B14F-4D97-AF65-F5344CB8AC3E}">
        <p14:creationId xmlns:p14="http://schemas.microsoft.com/office/powerpoint/2010/main" xmlns="" val="181749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Between the Lewis &amp; Clark Expedition (1804-1806) and the US Civil War from 1861-1865, the famous “mountain men” were central non-Indigenous figures in the American West. Based in the Rocky Mountains, these men were fur trappers, explorers and provided much of the geographic knowledge necessary for later non-Indigenous settlers moving westward.</a:t>
            </a:r>
            <a:endParaRPr lang="en-US" dirty="0"/>
          </a:p>
          <a:p>
            <a:r>
              <a:rPr lang="en-US" b="1" dirty="0"/>
              <a:t>“The Rocky Mountain Man – Long Jakes” (Artist: Charles Dea, 1818-1867)</a:t>
            </a:r>
            <a:endParaRPr lang="en-US" dirty="0"/>
          </a:p>
          <a:p>
            <a:r>
              <a:rPr lang="en-US" b="1" dirty="0"/>
              <a:t>It has been estimated that approximately 3,000 mountain men lived in, trapped and explored the Rockies between the 1820s and the 1840s – the peak of the mountain man era had occurred by the year 1840. From 1825-1840, the mountain men would gather at a “rendezvous” in late summer to socialize, trade goods and purchase supplies. The event could last for several weeks and could be wild affairs with drinking, dancing, gambling, and impromptu competitions such as wrestling matches and tomahawk throwing competitions. Indigenous groups would also attend the rendezvous gathering to trade for goods.</a:t>
            </a:r>
            <a:endParaRPr lang="en-US" dirty="0"/>
          </a:p>
          <a:p>
            <a:r>
              <a:rPr lang="en-US" b="1" dirty="0"/>
              <a:t>One of the original motivators for the Rocky Mountain fur trade was fashion – beaver fur was used for popular beaver felt hats in Europe and the Eastern US. This fashion craze lasted for approximately fifty years – i.e. from the late 18</a:t>
            </a:r>
            <a:r>
              <a:rPr lang="en-US" b="1" baseline="30000" dirty="0"/>
              <a:t>th</a:t>
            </a:r>
            <a:r>
              <a:rPr lang="en-US" b="1" dirty="0"/>
              <a:t> century to the 1840s. While some continued the mountain men lifestyle into the 1880s, by the 1840s the peak mountain man era had ended. Both the supply of beaver and demand for its fur decreased – the supply from over-trapping and the demand from a shift in fashion styles. Some mountain men would move into work as scouts, guides and hunters for settlers emigrating west.</a:t>
            </a:r>
            <a:endParaRPr lang="en-US" dirty="0"/>
          </a:p>
          <a:p>
            <a:r>
              <a:rPr lang="en-US" dirty="0" smtClean="0"/>
              <a:t>The History channel:</a:t>
            </a:r>
            <a:r>
              <a:rPr lang="en-US" baseline="0" dirty="0" smtClean="0"/>
              <a:t> http://westernsreboot.com/2012/10/02/mountain-men-on-the-history-channel-they-never-left/</a:t>
            </a:r>
          </a:p>
          <a:p>
            <a:endParaRPr lang="en-US" dirty="0" smtClean="0"/>
          </a:p>
          <a:p>
            <a:endParaRPr lang="en-US" dirty="0" smtClean="0"/>
          </a:p>
          <a:p>
            <a:pPr defTabSz="941192"/>
            <a:r>
              <a:rPr lang="en-US" dirty="0"/>
              <a:t>this picture of Seth Kinman, Mountain Man, Bear Hunter, Indian Fighter and Story Teller. This picture was taken in 1865. Kinman was actually a friend of Abraham Lincoln and he was a master of garnering publicity for his rugged look and unusual exploits.</a:t>
            </a:r>
          </a:p>
          <a:p>
            <a:r>
              <a:rPr lang="en-US" dirty="0" smtClean="0"/>
              <a:t>http://old-photos.blogspot.com/2012_11_01_archive.html</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3</a:t>
            </a:fld>
            <a:endParaRPr lang="en-US" dirty="0"/>
          </a:p>
        </p:txBody>
      </p:sp>
    </p:spTree>
    <p:extLst>
      <p:ext uri="{BB962C8B-B14F-4D97-AF65-F5344CB8AC3E}">
        <p14:creationId xmlns:p14="http://schemas.microsoft.com/office/powerpoint/2010/main" xmlns="" val="315787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JJ Astor  Oil painting by </a:t>
            </a:r>
            <a:r>
              <a:rPr lang="en-US" u="sng" dirty="0">
                <a:hlinkClick r:id="rId3" tooltip="Gilbert Stuart"/>
              </a:rPr>
              <a:t>Gilbert Stuart</a:t>
            </a:r>
            <a:r>
              <a:rPr lang="en-US" dirty="0"/>
              <a:t>, 1794</a:t>
            </a:r>
          </a:p>
          <a:p>
            <a:r>
              <a:rPr lang="en-US" b="1" dirty="0"/>
              <a:t>John Jacob Astor</a:t>
            </a:r>
            <a:r>
              <a:rPr lang="en-US" dirty="0"/>
              <a:t> (born </a:t>
            </a:r>
            <a:r>
              <a:rPr lang="en-US" b="1" dirty="0"/>
              <a:t>Johann Jakob Astor</a:t>
            </a:r>
            <a:r>
              <a:rPr lang="en-US" dirty="0"/>
              <a:t>;</a:t>
            </a:r>
            <a:r>
              <a:rPr lang="en-US" baseline="30000" dirty="0">
                <a:hlinkClick r:id="rId4"/>
              </a:rPr>
              <a:t>[4]</a:t>
            </a:r>
            <a:r>
              <a:rPr lang="en-US" dirty="0"/>
              <a:t> July 17, 1763 – March 29, 1848) was a </a:t>
            </a:r>
            <a:r>
              <a:rPr lang="en-US" dirty="0">
                <a:hlinkClick r:id="rId5" tooltip="German-American"/>
              </a:rPr>
              <a:t>German-American</a:t>
            </a:r>
            <a:r>
              <a:rPr lang="en-US" dirty="0"/>
              <a:t> </a:t>
            </a:r>
            <a:r>
              <a:rPr lang="en-US" dirty="0">
                <a:hlinkClick r:id="rId6" tooltip="Business magnate"/>
              </a:rPr>
              <a:t>business magnate</a:t>
            </a:r>
            <a:r>
              <a:rPr lang="en-US" dirty="0"/>
              <a:t>, </a:t>
            </a:r>
            <a:r>
              <a:rPr lang="en-US" dirty="0">
                <a:hlinkClick r:id="rId7" tooltip="Merchant"/>
              </a:rPr>
              <a:t>merchant</a:t>
            </a:r>
            <a:r>
              <a:rPr lang="en-US" dirty="0"/>
              <a:t> and</a:t>
            </a:r>
            <a:r>
              <a:rPr lang="en-US" dirty="0">
                <a:hlinkClick r:id="rId8" tooltip="Investor"/>
              </a:rPr>
              <a:t>investor</a:t>
            </a:r>
            <a:r>
              <a:rPr lang="en-US" dirty="0"/>
              <a:t> who was the first prominent member of the </a:t>
            </a:r>
            <a:r>
              <a:rPr lang="en-US" dirty="0">
                <a:hlinkClick r:id="rId9" tooltip="Astor family"/>
              </a:rPr>
              <a:t>Astor family</a:t>
            </a:r>
            <a:r>
              <a:rPr lang="en-US" dirty="0"/>
              <a:t> and the first multi-</a:t>
            </a:r>
            <a:r>
              <a:rPr lang="en-US" dirty="0">
                <a:hlinkClick r:id="rId10" tooltip="Millionaire"/>
              </a:rPr>
              <a:t>millionaire</a:t>
            </a:r>
            <a:r>
              <a:rPr lang="en-US" dirty="0"/>
              <a:t> in the </a:t>
            </a:r>
            <a:r>
              <a:rPr lang="en-US" dirty="0">
                <a:hlinkClick r:id="rId11" tooltip="United States"/>
              </a:rPr>
              <a:t>United States</a:t>
            </a:r>
            <a:r>
              <a:rPr lang="en-US" dirty="0"/>
              <a:t>. He was the creator of the first </a:t>
            </a:r>
            <a:r>
              <a:rPr lang="en-US" dirty="0">
                <a:hlinkClick r:id="rId12" tooltip="Trust (monopoly)"/>
              </a:rPr>
              <a:t>trust</a:t>
            </a:r>
            <a:r>
              <a:rPr lang="en-US" dirty="0"/>
              <a:t>in America.</a:t>
            </a:r>
          </a:p>
          <a:p>
            <a:r>
              <a:rPr lang="en-US" dirty="0"/>
              <a:t>He went to the United States following the </a:t>
            </a:r>
            <a:r>
              <a:rPr lang="en-US" dirty="0">
                <a:hlinkClick r:id="rId13" tooltip="American Revolutionary War"/>
              </a:rPr>
              <a:t>American Revolutionary War</a:t>
            </a:r>
            <a:r>
              <a:rPr lang="en-US" dirty="0"/>
              <a:t> and built a </a:t>
            </a:r>
            <a:r>
              <a:rPr lang="en-US" dirty="0">
                <a:hlinkClick r:id="rId14" tooltip="Fur trade"/>
              </a:rPr>
              <a:t>fur-trading</a:t>
            </a:r>
            <a:r>
              <a:rPr lang="en-US" dirty="0"/>
              <a:t> empire that extended to the </a:t>
            </a:r>
            <a:r>
              <a:rPr lang="en-US" dirty="0">
                <a:hlinkClick r:id="rId15" tooltip="Great Lakes"/>
              </a:rPr>
              <a:t>Great Lakes</a:t>
            </a:r>
            <a:r>
              <a:rPr lang="en-US" dirty="0"/>
              <a:t> region and</a:t>
            </a:r>
            <a:r>
              <a:rPr lang="en-US" dirty="0">
                <a:hlinkClick r:id="rId16" tooltip="Canada"/>
              </a:rPr>
              <a:t>Canada</a:t>
            </a:r>
            <a:r>
              <a:rPr lang="en-US" dirty="0"/>
              <a:t>, and later expanded into the American West and Pacific coast. He also got involved in smuggling </a:t>
            </a:r>
            <a:r>
              <a:rPr lang="en-US" dirty="0">
                <a:hlinkClick r:id="rId17" tooltip="Opium"/>
              </a:rPr>
              <a:t>opium</a:t>
            </a:r>
            <a:r>
              <a:rPr lang="en-US" dirty="0"/>
              <a:t>. In the early 19th century he diversified into </a:t>
            </a:r>
            <a:r>
              <a:rPr lang="en-US" dirty="0">
                <a:hlinkClick r:id="rId18" tooltip="New York City"/>
              </a:rPr>
              <a:t>New York City</a:t>
            </a:r>
            <a:r>
              <a:rPr lang="en-US" dirty="0"/>
              <a:t> </a:t>
            </a:r>
            <a:r>
              <a:rPr lang="en-US" dirty="0">
                <a:hlinkClick r:id="rId19" tooltip="Real estate"/>
              </a:rPr>
              <a:t>real estate</a:t>
            </a:r>
            <a:r>
              <a:rPr lang="en-US" dirty="0"/>
              <a:t> and later became a famed patron of the arts.</a:t>
            </a:r>
          </a:p>
          <a:p>
            <a:r>
              <a:rPr lang="en-US" dirty="0"/>
              <a:t>Astor took advantage of the </a:t>
            </a:r>
            <a:r>
              <a:rPr lang="en-US" dirty="0">
                <a:hlinkClick r:id="rId20" tooltip="Jay Treaty"/>
              </a:rPr>
              <a:t>Jay Treaty</a:t>
            </a:r>
            <a:r>
              <a:rPr lang="en-US" dirty="0"/>
              <a:t> between </a:t>
            </a:r>
            <a:r>
              <a:rPr lang="en-US" dirty="0">
                <a:hlinkClick r:id="rId21" tooltip="Kingdom of Great Britain"/>
              </a:rPr>
              <a:t>Great Britain</a:t>
            </a:r>
            <a:r>
              <a:rPr lang="en-US" dirty="0"/>
              <a:t> and the United States in 1794, which opened new markets in Canada and the </a:t>
            </a:r>
            <a:r>
              <a:rPr lang="en-US" dirty="0">
                <a:hlinkClick r:id="rId22" tooltip="Great Lakes (North America)"/>
              </a:rPr>
              <a:t>Great Lakes</a:t>
            </a:r>
            <a:r>
              <a:rPr lang="en-US" dirty="0"/>
              <a:t> region. Then in London, Astor at once made a contract with the Northwest Company of Montreal and Quebec (then the magnate of the Canadian Northwest fur trade). He imported furs from Montreal to New York, and shipped them to all parts of Europe.</a:t>
            </a:r>
            <a:r>
              <a:rPr lang="en-US" baseline="30000" dirty="0">
                <a:hlinkClick r:id="rId23"/>
              </a:rPr>
              <a:t>[12]</a:t>
            </a:r>
            <a:r>
              <a:rPr lang="en-US" dirty="0"/>
              <a:t> By 1800 he had amassed almost a quarter of a million dollars, and had become one of the leading figures in the </a:t>
            </a:r>
            <a:r>
              <a:rPr lang="en-US" dirty="0">
                <a:hlinkClick r:id="rId14" tooltip="Fur trade"/>
              </a:rPr>
              <a:t>fur trade</a:t>
            </a:r>
            <a:r>
              <a:rPr lang="en-US" dirty="0"/>
              <a:t>. In 1800, following the example of the </a:t>
            </a:r>
            <a:r>
              <a:rPr lang="en-US" i="1" dirty="0">
                <a:hlinkClick r:id="rId24" tooltip="Empress of China (1783)"/>
              </a:rPr>
              <a:t>Empress of China</a:t>
            </a:r>
            <a:r>
              <a:rPr lang="en-US" dirty="0"/>
              <a:t>, the first American trading vessel to </a:t>
            </a:r>
            <a:r>
              <a:rPr lang="en-US" dirty="0">
                <a:hlinkClick r:id="rId25" tooltip="China"/>
              </a:rPr>
              <a:t>China</a:t>
            </a:r>
            <a:r>
              <a:rPr lang="en-US" dirty="0"/>
              <a:t>, Astor traded furs, teas and </a:t>
            </a:r>
            <a:r>
              <a:rPr lang="en-US" dirty="0">
                <a:hlinkClick r:id="rId26" tooltip="Sandalwood"/>
              </a:rPr>
              <a:t>sandalwood</a:t>
            </a:r>
            <a:r>
              <a:rPr lang="en-US" dirty="0"/>
              <a:t> with </a:t>
            </a:r>
            <a:r>
              <a:rPr lang="en-US" dirty="0">
                <a:hlinkClick r:id="rId27" tooltip="Guangzhou"/>
              </a:rPr>
              <a:t>Canton</a:t>
            </a:r>
            <a:r>
              <a:rPr lang="en-US" dirty="0"/>
              <a:t> in China, and greatly benefited from it.</a:t>
            </a:r>
          </a:p>
          <a:p>
            <a:r>
              <a:rPr lang="en-US" dirty="0"/>
              <a:t>The U.S. </a:t>
            </a:r>
            <a:r>
              <a:rPr lang="en-US" dirty="0">
                <a:hlinkClick r:id="rId28" tooltip="Embargo Act of 1807"/>
              </a:rPr>
              <a:t>Embargo Act</a:t>
            </a:r>
            <a:r>
              <a:rPr lang="en-US" dirty="0"/>
              <a:t> in 1807, however, disrupted his import/export business. With the permission of President </a:t>
            </a:r>
            <a:r>
              <a:rPr lang="en-US" dirty="0">
                <a:hlinkClick r:id="rId29" tooltip="Thomas Jefferson"/>
              </a:rPr>
              <a:t>Thomas Jefferson</a:t>
            </a:r>
            <a:r>
              <a:rPr lang="en-US" dirty="0"/>
              <a:t>, Astor established the </a:t>
            </a:r>
            <a:r>
              <a:rPr lang="en-US" dirty="0">
                <a:hlinkClick r:id="rId30" tooltip="American Fur Company"/>
              </a:rPr>
              <a:t>American Fur Company</a:t>
            </a:r>
            <a:r>
              <a:rPr lang="en-US" dirty="0"/>
              <a:t> on April 6, 1808. He later formed subsidiaries: the </a:t>
            </a:r>
            <a:r>
              <a:rPr lang="en-US" dirty="0">
                <a:hlinkClick r:id="rId31" tooltip="Pacific Fur Company"/>
              </a:rPr>
              <a:t>Pacific Fur Company</a:t>
            </a:r>
            <a:r>
              <a:rPr lang="en-US" dirty="0"/>
              <a:t>, and the Southwest Fur Company (in which Canadians had a part), in order to control fur trading in the </a:t>
            </a:r>
            <a:r>
              <a:rPr lang="en-US" dirty="0">
                <a:hlinkClick r:id="rId32" tooltip="Columbia River"/>
              </a:rPr>
              <a:t>Columbia River</a:t>
            </a:r>
            <a:r>
              <a:rPr lang="en-US" dirty="0"/>
              <a:t> and Great Lakes areas.</a:t>
            </a:r>
          </a:p>
          <a:p>
            <a:r>
              <a:rPr lang="en-US" dirty="0"/>
              <a:t>His Columbia River trading post at </a:t>
            </a:r>
            <a:r>
              <a:rPr lang="en-US" dirty="0">
                <a:hlinkClick r:id="rId33" tooltip="Fort Astoria"/>
              </a:rPr>
              <a:t>Fort Astoria</a:t>
            </a:r>
            <a:r>
              <a:rPr lang="en-US" dirty="0"/>
              <a:t> (established in April 1811) was the first United States community on the Pacific coast. He financed the overland </a:t>
            </a:r>
            <a:r>
              <a:rPr lang="en-US" dirty="0">
                <a:hlinkClick r:id="rId34" tooltip="Astor Expedition"/>
              </a:rPr>
              <a:t>Astor Expedition</a:t>
            </a:r>
            <a:r>
              <a:rPr lang="en-US" dirty="0"/>
              <a:t> in 1810–12 to reach the outpost. Members of the expedition were to discover </a:t>
            </a:r>
            <a:r>
              <a:rPr lang="en-US" dirty="0">
                <a:hlinkClick r:id="rId35" tooltip="South Pass (Wyoming)"/>
              </a:rPr>
              <a:t>South Pass</a:t>
            </a:r>
            <a:r>
              <a:rPr lang="en-US" dirty="0"/>
              <a:t>, through which hundreds of thousands of settlers on the </a:t>
            </a:r>
            <a:r>
              <a:rPr lang="en-US" dirty="0">
                <a:hlinkClick r:id="rId36" tooltip="Oregon Trail"/>
              </a:rPr>
              <a:t>Oregon</a:t>
            </a:r>
            <a:r>
              <a:rPr lang="en-US" dirty="0"/>
              <a:t>, </a:t>
            </a:r>
            <a:r>
              <a:rPr lang="en-US" dirty="0">
                <a:hlinkClick r:id="rId37" tooltip="Mormon Trail"/>
              </a:rPr>
              <a:t>Mormon</a:t>
            </a:r>
            <a:r>
              <a:rPr lang="en-US" dirty="0"/>
              <a:t>, and </a:t>
            </a:r>
            <a:r>
              <a:rPr lang="en-US" dirty="0">
                <a:hlinkClick r:id="rId38" tooltip="California Trail"/>
              </a:rPr>
              <a:t>California</a:t>
            </a:r>
            <a:r>
              <a:rPr lang="en-US" dirty="0"/>
              <a:t> trails passed through the</a:t>
            </a:r>
            <a:r>
              <a:rPr lang="en-US" dirty="0">
                <a:hlinkClick r:id="rId39" tooltip="Rocky Mountains"/>
              </a:rPr>
              <a:t>Rocky Mountains</a:t>
            </a:r>
            <a:r>
              <a:rPr lang="en-US" dirty="0"/>
              <a:t>.</a:t>
            </a:r>
          </a:p>
          <a:p>
            <a:r>
              <a:rPr lang="en-US" dirty="0"/>
              <a:t>Astor's fur trading ventures were again disrupted, when the British captured his trading posts during the </a:t>
            </a:r>
            <a:r>
              <a:rPr lang="en-US" dirty="0">
                <a:hlinkClick r:id="rId40" tooltip="War of 1812"/>
              </a:rPr>
              <a:t>War of 1812</a:t>
            </a:r>
            <a:r>
              <a:rPr lang="en-US" dirty="0"/>
              <a:t>. In 1816, he joined the opium smuggling trade. His American Fur Company purchased ten tons of Turkish opium, then shipped the contraband item to </a:t>
            </a:r>
            <a:r>
              <a:rPr lang="en-US" dirty="0">
                <a:hlinkClick r:id="rId27" tooltip="Guangzhou"/>
              </a:rPr>
              <a:t>Canton</a:t>
            </a:r>
            <a:r>
              <a:rPr lang="en-US" dirty="0"/>
              <a:t> on the packet ship </a:t>
            </a:r>
            <a:r>
              <a:rPr lang="en-US" i="1" dirty="0"/>
              <a:t>Macedonian</a:t>
            </a:r>
            <a:r>
              <a:rPr lang="en-US" dirty="0"/>
              <a:t>. Astor later left the China opium trade and sold solely to England.</a:t>
            </a:r>
            <a:r>
              <a:rPr lang="en-US" baseline="30000" dirty="0">
                <a:hlinkClick r:id="rId41"/>
              </a:rPr>
              <a:t>[13]</a:t>
            </a:r>
            <a:endParaRPr lang="en-US" dirty="0"/>
          </a:p>
          <a:p>
            <a:r>
              <a:rPr lang="en-US" dirty="0"/>
              <a:t>Astor's business rebounded in 1817 after the </a:t>
            </a:r>
            <a:r>
              <a:rPr lang="en-US" dirty="0">
                <a:hlinkClick r:id="rId42" tooltip="Congress of the United States"/>
              </a:rPr>
              <a:t>U.S. Congress</a:t>
            </a:r>
            <a:r>
              <a:rPr lang="en-US" dirty="0"/>
              <a:t> passed a </a:t>
            </a:r>
            <a:r>
              <a:rPr lang="en-US" dirty="0">
                <a:hlinkClick r:id="rId43" tooltip="Protectionism"/>
              </a:rPr>
              <a:t>protectionist</a:t>
            </a:r>
            <a:r>
              <a:rPr lang="en-US" dirty="0"/>
              <a:t> law that barred foreign traders from U.S. territories. The American Fur Company came to dominate trading in the area around the Great Lakes. In 1822, Astor established the </a:t>
            </a:r>
            <a:r>
              <a:rPr lang="en-US" dirty="0">
                <a:hlinkClick r:id="rId44" tooltip="Astor House"/>
              </a:rPr>
              <a:t>Astor House</a:t>
            </a:r>
            <a:r>
              <a:rPr lang="en-US" dirty="0"/>
              <a:t> on </a:t>
            </a:r>
            <a:r>
              <a:rPr lang="en-US" dirty="0">
                <a:hlinkClick r:id="rId45" tooltip="Mackinac Island"/>
              </a:rPr>
              <a:t>Mackinac Island</a:t>
            </a:r>
            <a:r>
              <a:rPr lang="en-US" dirty="0"/>
              <a:t> as headquarters for the reorganized American Fur Company, making the island a metropolis of the fur trade. A lengthy description based on documents, diaries etc. was given by </a:t>
            </a:r>
            <a:r>
              <a:rPr lang="en-US" dirty="0">
                <a:hlinkClick r:id="rId46" tooltip="Washington Irving"/>
              </a:rPr>
              <a:t>Washington Irving</a:t>
            </a:r>
            <a:r>
              <a:rPr lang="en-US" dirty="0"/>
              <a:t> in his travelogue </a:t>
            </a:r>
            <a:r>
              <a:rPr lang="en-US" i="1" dirty="0">
                <a:hlinkClick r:id="rId47" tooltip="Astoria (book)"/>
              </a:rPr>
              <a:t>Astoria</a:t>
            </a:r>
            <a:r>
              <a:rPr lang="en-US" dirty="0"/>
              <a:t>. Astor's commercial connections extended over the entire globe, and his ships were found in every sea.</a:t>
            </a:r>
            <a:r>
              <a:rPr lang="en-US" baseline="30000" dirty="0">
                <a:hlinkClick r:id="rId48"/>
              </a:rPr>
              <a:t>[9]</a:t>
            </a:r>
            <a:endParaRPr lang="en-US" dirty="0"/>
          </a:p>
          <a:p>
            <a:r>
              <a:rPr lang="en-US" dirty="0"/>
              <a:t>In 1804, Astor purchased from </a:t>
            </a:r>
            <a:r>
              <a:rPr lang="en-US" dirty="0">
                <a:hlinkClick r:id="rId49" tooltip="Aaron Burr"/>
              </a:rPr>
              <a:t>Aaron Burr</a:t>
            </a:r>
            <a:r>
              <a:rPr lang="en-US" dirty="0"/>
              <a:t> what remained of a 99-year lease on property in Manhattan. At the time, Burr was serving as vice president under </a:t>
            </a:r>
            <a:r>
              <a:rPr lang="en-US" dirty="0">
                <a:hlinkClick r:id="rId29" tooltip="Thomas Jefferson"/>
              </a:rPr>
              <a:t>Thomas Jefferson</a:t>
            </a:r>
            <a:r>
              <a:rPr lang="en-US" dirty="0"/>
              <a:t> and desperately needed the purchase price of $62,500. The lease was to run until 1866. Astor began subdividing the land into nearly 250 lots and subleased them. His conditions were that the tenant could do whatever they wish with the lots for twenty-one years, after which they must renew the lease or Astor would take back the lot.</a:t>
            </a:r>
          </a:p>
          <a:p>
            <a:r>
              <a:rPr lang="en-US" dirty="0"/>
              <a:t>the fifth richest person in American history.</a:t>
            </a:r>
          </a:p>
          <a:p>
            <a:r>
              <a:rPr lang="en-US" dirty="0"/>
              <a:t>n his will, he left $400,000 to build the </a:t>
            </a:r>
            <a:r>
              <a:rPr lang="en-US" dirty="0">
                <a:hlinkClick r:id="rId50" tooltip="Astor Library"/>
              </a:rPr>
              <a:t>Astor Library</a:t>
            </a:r>
            <a:r>
              <a:rPr lang="en-US" dirty="0"/>
              <a:t> for the New York public (later consolidated with other libraries to form </a:t>
            </a:r>
            <a:r>
              <a:rPr lang="en-US" dirty="0">
                <a:hlinkClick r:id="rId51" tooltip="New York Public Library"/>
              </a:rPr>
              <a:t>New York Public Library</a:t>
            </a:r>
            <a:r>
              <a:rPr lang="en-US" dirty="0"/>
              <a:t>), and $50,000 for a poorhouse and orphanage in his German hometown, </a:t>
            </a:r>
            <a:r>
              <a:rPr lang="en-US" dirty="0">
                <a:hlinkClick r:id="rId52" tooltip="Walldorf"/>
              </a:rPr>
              <a:t>Walldorf</a:t>
            </a:r>
            <a:r>
              <a:rPr lang="en-US" dirty="0"/>
              <a:t>. The </a:t>
            </a:r>
            <a:r>
              <a:rPr lang="en-US" i="1" dirty="0"/>
              <a:t>Astorhaus</a:t>
            </a:r>
            <a:r>
              <a:rPr lang="en-US" dirty="0"/>
              <a:t> is now a museum honoring the city's ancestor Johann Jakob Astor and a renowned festhall for marriages. Further Astor donated $25,000 to the</a:t>
            </a:r>
            <a:r>
              <a:rPr lang="en-US" dirty="0">
                <a:hlinkClick r:id="rId53" tooltip="German Society of the City of New York (page does not exist)"/>
              </a:rPr>
              <a:t>German Society of the City of New York</a:t>
            </a:r>
            <a:r>
              <a:rPr lang="en-US" dirty="0"/>
              <a:t>, whose chairman he was from 1837 until 1841. Also $30,000 were to be used for a professor's chair in </a:t>
            </a:r>
            <a:r>
              <a:rPr lang="en-US" dirty="0">
                <a:hlinkClick r:id="rId54" tooltip="German literature"/>
              </a:rPr>
              <a:t>German literature</a:t>
            </a:r>
            <a:r>
              <a:rPr lang="en-US" dirty="0"/>
              <a:t> at </a:t>
            </a:r>
            <a:r>
              <a:rPr lang="en-US" dirty="0">
                <a:hlinkClick r:id="rId55" tooltip="Columbia University"/>
              </a:rPr>
              <a:t>Columbia University</a:t>
            </a:r>
            <a:r>
              <a:rPr lang="en-US" dirty="0"/>
              <a:t>, but due to differences with the deanship this donation was erased from the testament.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4</a:t>
            </a:fld>
            <a:endParaRPr lang="en-US" dirty="0"/>
          </a:p>
        </p:txBody>
      </p:sp>
    </p:spTree>
    <p:extLst>
      <p:ext uri="{BB962C8B-B14F-4D97-AF65-F5344CB8AC3E}">
        <p14:creationId xmlns:p14="http://schemas.microsoft.com/office/powerpoint/2010/main" xmlns="" val="33234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718" indent="-294122" eaLnBrk="0" hangingPunct="0">
              <a:defRPr>
                <a:solidFill>
                  <a:schemeClr val="tx1"/>
                </a:solidFill>
                <a:latin typeface="Arial" charset="0"/>
              </a:defRPr>
            </a:lvl2pPr>
            <a:lvl3pPr marL="1176490" indent="-235298" eaLnBrk="0" hangingPunct="0">
              <a:defRPr>
                <a:solidFill>
                  <a:schemeClr val="tx1"/>
                </a:solidFill>
                <a:latin typeface="Arial" charset="0"/>
              </a:defRPr>
            </a:lvl3pPr>
            <a:lvl4pPr marL="1647086" indent="-235298" eaLnBrk="0" hangingPunct="0">
              <a:defRPr>
                <a:solidFill>
                  <a:schemeClr val="tx1"/>
                </a:solidFill>
                <a:latin typeface="Arial" charset="0"/>
              </a:defRPr>
            </a:lvl4pPr>
            <a:lvl5pPr marL="2117682" indent="-235298" eaLnBrk="0" hangingPunct="0">
              <a:defRPr>
                <a:solidFill>
                  <a:schemeClr val="tx1"/>
                </a:solidFill>
                <a:latin typeface="Arial" charset="0"/>
              </a:defRPr>
            </a:lvl5pPr>
            <a:lvl6pPr marL="2588278" indent="-235298" eaLnBrk="0" fontAlgn="base" hangingPunct="0">
              <a:spcBef>
                <a:spcPct val="0"/>
              </a:spcBef>
              <a:spcAft>
                <a:spcPct val="0"/>
              </a:spcAft>
              <a:defRPr>
                <a:solidFill>
                  <a:schemeClr val="tx1"/>
                </a:solidFill>
                <a:latin typeface="Arial" charset="0"/>
              </a:defRPr>
            </a:lvl6pPr>
            <a:lvl7pPr marL="3058874" indent="-235298" eaLnBrk="0" fontAlgn="base" hangingPunct="0">
              <a:spcBef>
                <a:spcPct val="0"/>
              </a:spcBef>
              <a:spcAft>
                <a:spcPct val="0"/>
              </a:spcAft>
              <a:defRPr>
                <a:solidFill>
                  <a:schemeClr val="tx1"/>
                </a:solidFill>
                <a:latin typeface="Arial" charset="0"/>
              </a:defRPr>
            </a:lvl7pPr>
            <a:lvl8pPr marL="3529470" indent="-235298" eaLnBrk="0" fontAlgn="base" hangingPunct="0">
              <a:spcBef>
                <a:spcPct val="0"/>
              </a:spcBef>
              <a:spcAft>
                <a:spcPct val="0"/>
              </a:spcAft>
              <a:defRPr>
                <a:solidFill>
                  <a:schemeClr val="tx1"/>
                </a:solidFill>
                <a:latin typeface="Arial" charset="0"/>
              </a:defRPr>
            </a:lvl8pPr>
            <a:lvl9pPr marL="4000066" indent="-235298" eaLnBrk="0" fontAlgn="base" hangingPunct="0">
              <a:spcBef>
                <a:spcPct val="0"/>
              </a:spcBef>
              <a:spcAft>
                <a:spcPct val="0"/>
              </a:spcAft>
              <a:defRPr>
                <a:solidFill>
                  <a:schemeClr val="tx1"/>
                </a:solidFill>
                <a:latin typeface="Arial" charset="0"/>
              </a:defRPr>
            </a:lvl9pPr>
          </a:lstStyle>
          <a:p>
            <a:pPr eaLnBrk="1" hangingPunct="1"/>
            <a:fld id="{7FCD117D-5879-4093-8A88-4C6652C9D3D6}" type="slidenum">
              <a:rPr lang="en-US" smtClean="0"/>
              <a:pPr eaLnBrk="1" hangingPunct="1"/>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dirty="0" smtClean="0"/>
              <a:t>Longest and most famous trail</a:t>
            </a:r>
          </a:p>
          <a:p>
            <a:pPr eaLnBrk="1" hangingPunct="1">
              <a:buFontTx/>
              <a:buChar char="•"/>
            </a:pPr>
            <a:r>
              <a:rPr lang="en-US" dirty="0" smtClean="0"/>
              <a:t>Journey took 6 months</a:t>
            </a:r>
          </a:p>
          <a:p>
            <a:pPr eaLnBrk="1" hangingPunct="1">
              <a:buFontTx/>
              <a:buChar cha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ED18E-2ACE-44F2-8032-0C2F9CC83F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r>
              <a:rPr lang="en-US" b="1" dirty="0"/>
              <a:t>The Oregon Trail Albert Bierstadt 1868 </a:t>
            </a:r>
            <a:r>
              <a:rPr lang="en-US" dirty="0"/>
              <a:t>– one with the sun, the good one </a:t>
            </a:r>
            <a:endParaRPr lang="en-US" b="1" dirty="0"/>
          </a:p>
          <a:p>
            <a:endParaRPr lang="en-US" dirty="0"/>
          </a:p>
          <a:p>
            <a:endParaRPr lang="en-US" dirty="0"/>
          </a:p>
          <a:p>
            <a:endParaRPr lang="en-US" dirty="0"/>
          </a:p>
          <a:p>
            <a:r>
              <a:rPr lang="en-US" dirty="0"/>
              <a:t>Oregon Trail pioneers pass through the sand hills,</a:t>
            </a:r>
          </a:p>
          <a:p>
            <a:r>
              <a:rPr lang="en-US" dirty="0"/>
              <a:t>painting by </a:t>
            </a:r>
            <a:r>
              <a:rPr lang="en-US" dirty="0">
                <a:hlinkClick r:id="rId3"/>
              </a:rPr>
              <a:t>William Henry Jackson</a:t>
            </a:r>
            <a:r>
              <a:rPr lang="en-US" dirty="0"/>
              <a:t>.</a:t>
            </a:r>
          </a:p>
          <a:p>
            <a:endParaRPr lang="en-US" dirty="0"/>
          </a:p>
          <a:p>
            <a:r>
              <a:rPr lang="en-US" dirty="0"/>
              <a:t>http://www.legendsofamerica.com/we-oregontrail.html</a:t>
            </a:r>
          </a:p>
          <a:p>
            <a:endParaRPr lang="en-US" dirty="0"/>
          </a:p>
          <a:p>
            <a:endParaRPr lang="en-US" dirty="0"/>
          </a:p>
          <a:p>
            <a:r>
              <a:rPr lang="en-US" dirty="0"/>
              <a:t>The Oregon Trail became one of the key migration routes that pioneers crossed on their way to the vast west. Spanning over half the continent the trail proceeded over 2,170 miles west through territories that would later become </a:t>
            </a:r>
            <a:r>
              <a:rPr lang="en-US" dirty="0">
                <a:hlinkClick r:id="rId4"/>
              </a:rPr>
              <a:t>Missouri</a:t>
            </a:r>
            <a:r>
              <a:rPr lang="en-US" dirty="0"/>
              <a:t>, </a:t>
            </a:r>
            <a:r>
              <a:rPr lang="en-US" dirty="0">
                <a:hlinkClick r:id="rId5"/>
              </a:rPr>
              <a:t>Kansas</a:t>
            </a:r>
            <a:r>
              <a:rPr lang="en-US" dirty="0"/>
              <a:t>, </a:t>
            </a:r>
            <a:r>
              <a:rPr lang="en-US" dirty="0">
                <a:hlinkClick r:id="rId6"/>
              </a:rPr>
              <a:t>Nebraska</a:t>
            </a:r>
            <a:r>
              <a:rPr lang="en-US" dirty="0"/>
              <a:t>,</a:t>
            </a:r>
            <a:r>
              <a:rPr lang="en-US" dirty="0">
                <a:hlinkClick r:id="rId7"/>
              </a:rPr>
              <a:t>Wyoming</a:t>
            </a:r>
            <a:r>
              <a:rPr lang="en-US" dirty="0"/>
              <a:t>, </a:t>
            </a:r>
            <a:r>
              <a:rPr lang="en-US" dirty="0">
                <a:hlinkClick r:id="rId8"/>
              </a:rPr>
              <a:t>Idaho</a:t>
            </a:r>
            <a:r>
              <a:rPr lang="en-US" dirty="0"/>
              <a:t>, and </a:t>
            </a:r>
            <a:r>
              <a:rPr lang="en-US" dirty="0">
                <a:hlinkClick r:id="rId9"/>
              </a:rPr>
              <a:t>Oregon</a:t>
            </a:r>
            <a:r>
              <a:rPr lang="en-US" dirty="0"/>
              <a:t>. The long journey through endless plains, rolling hills, and mountain passes, began in Independence,</a:t>
            </a:r>
            <a:r>
              <a:rPr lang="en-US" dirty="0">
                <a:hlinkClick r:id="rId4"/>
              </a:rPr>
              <a:t>Missouri</a:t>
            </a:r>
            <a:r>
              <a:rPr lang="en-US" dirty="0"/>
              <a:t> and ended at the Columbia River in </a:t>
            </a:r>
            <a:r>
              <a:rPr lang="en-US" dirty="0">
                <a:hlinkClick r:id="rId9"/>
              </a:rPr>
              <a:t>Oregon</a:t>
            </a:r>
            <a:r>
              <a:rPr lang="en-US" dirty="0"/>
              <a:t>.</a:t>
            </a:r>
          </a:p>
          <a:p>
            <a:r>
              <a:rPr lang="en-US" dirty="0"/>
              <a:t> </a:t>
            </a:r>
          </a:p>
          <a:p>
            <a:r>
              <a:rPr lang="en-US" dirty="0"/>
              <a:t>The route of the Oregon Trail began to be scouted as early as 1823 by fur traders and explorers. By the 1830s, it was used regularly by mountain men, traders, missionaries, and military expeditions.</a:t>
            </a:r>
          </a:p>
          <a:p>
            <a:r>
              <a:rPr lang="en-US" dirty="0"/>
              <a:t>At the same time, small groups of individuals and the occasional family attempted to follow the trail, with some succeeding in arriving at </a:t>
            </a:r>
            <a:r>
              <a:rPr lang="en-US" dirty="0">
                <a:hlinkClick r:id="rId10"/>
              </a:rPr>
              <a:t>Fort Vancouver</a:t>
            </a:r>
            <a:r>
              <a:rPr lang="en-US" dirty="0"/>
              <a:t> in </a:t>
            </a:r>
            <a:r>
              <a:rPr lang="en-US" dirty="0">
                <a:hlinkClick r:id="rId11"/>
              </a:rPr>
              <a:t>Washington</a:t>
            </a:r>
            <a:r>
              <a:rPr lang="en-US" dirty="0"/>
              <a:t>.</a:t>
            </a:r>
          </a:p>
          <a:p>
            <a:r>
              <a:rPr lang="en-US" dirty="0"/>
              <a:t>On May 16, 1842 the first organized wagon train on the Oregon Trail set out from Elm Grove, </a:t>
            </a:r>
            <a:r>
              <a:rPr lang="en-US" dirty="0">
                <a:hlinkClick r:id="rId4"/>
              </a:rPr>
              <a:t>Missouri</a:t>
            </a:r>
            <a:r>
              <a:rPr lang="en-US" dirty="0"/>
              <a:t>, with more than 100 pioneers. The following year, an estimated 800 immigrants arrived in the Willamette Valley. Hundreds of thousands more would follow, especially after gold was discovered in </a:t>
            </a:r>
            <a:r>
              <a:rPr lang="en-US" dirty="0">
                <a:hlinkClick r:id="rId12"/>
              </a:rPr>
              <a:t>California</a:t>
            </a:r>
            <a:r>
              <a:rPr lang="en-US" dirty="0"/>
              <a:t> in 1849.While the first few parties organized and departed from Elm Grove, </a:t>
            </a:r>
            <a:r>
              <a:rPr lang="en-US" dirty="0">
                <a:hlinkClick r:id="rId4"/>
              </a:rPr>
              <a:t>Missouri</a:t>
            </a:r>
            <a:r>
              <a:rPr lang="en-US" dirty="0"/>
              <a:t>, theOregon Trail's generally designated starting point was Independence or Westport,</a:t>
            </a:r>
            <a:r>
              <a:rPr lang="en-US" dirty="0">
                <a:hlinkClick r:id="rId4"/>
              </a:rPr>
              <a:t>Missouri</a:t>
            </a:r>
            <a:r>
              <a:rPr lang="en-US" dirty="0"/>
              <a:t>. The trail ended at Oregon City, </a:t>
            </a:r>
            <a:r>
              <a:rPr lang="en-US" dirty="0">
                <a:hlinkClick r:id="rId9"/>
              </a:rPr>
              <a:t>Oregon</a:t>
            </a:r>
            <a:r>
              <a:rPr lang="en-US" dirty="0"/>
              <a:t>, which was the proposed capital of the </a:t>
            </a:r>
            <a:r>
              <a:rPr lang="en-US" dirty="0">
                <a:hlinkClick r:id="rId9"/>
              </a:rPr>
              <a:t>Oregon</a:t>
            </a:r>
            <a:r>
              <a:rPr lang="en-US" dirty="0"/>
              <a:t> Territory at the time. However, many settlers branched off or grew exhausted short of this goal and settled at convenient or promising locations along the way.</a:t>
            </a:r>
          </a:p>
          <a:p>
            <a:r>
              <a:rPr lang="en-US" dirty="0"/>
              <a:t>At many places along the trail, alternate routes called "cutoffs" were established, either to shorten the trail, or to get around difficult terrain. The Lander and Sublette cutoffs provided shorter routes through the mountains than the main route, bypassing </a:t>
            </a:r>
            <a:r>
              <a:rPr lang="en-US" dirty="0">
                <a:hlinkClick r:id="rId13"/>
              </a:rPr>
              <a:t>Fort Bridger</a:t>
            </a:r>
            <a:r>
              <a:rPr lang="en-US" dirty="0"/>
              <a:t>,</a:t>
            </a:r>
            <a:r>
              <a:rPr lang="en-US" dirty="0">
                <a:hlinkClick r:id="rId7"/>
              </a:rPr>
              <a:t>Wyoming</a:t>
            </a:r>
            <a:r>
              <a:rPr lang="en-US" dirty="0"/>
              <a:t>. In later years, the Salt Lake cutoff provided a route to Salt Lake City.</a:t>
            </a:r>
          </a:p>
          <a:p>
            <a:r>
              <a:rPr lang="en-US" dirty="0"/>
              <a:t> </a:t>
            </a:r>
          </a:p>
          <a:p>
            <a:r>
              <a:rPr lang="en-US" dirty="0"/>
              <a:t>The Oregon Trail was too long and arduous for the standard Conestoga wagons used in the eastern U.S. for most freight transport. These big wagons had a reputation for killing their oxen teams approximately two thirds along the trail and leaving their unfortunate owners stranded in desolate, isolated territory. The only solution was to abandon all belongings and traipse onward with the supplies and tools that could be carried or dragged. In one case in 1846, the </a:t>
            </a:r>
            <a:r>
              <a:rPr lang="en-US" dirty="0">
                <a:hlinkClick r:id="rId14"/>
              </a:rPr>
              <a:t>Donner Party</a:t>
            </a:r>
            <a:r>
              <a:rPr lang="en-US" dirty="0"/>
              <a:t>, en route to </a:t>
            </a:r>
            <a:r>
              <a:rPr lang="en-US" dirty="0">
                <a:hlinkClick r:id="rId12"/>
              </a:rPr>
              <a:t>California</a:t>
            </a:r>
            <a:r>
              <a:rPr lang="en-US" dirty="0"/>
              <a:t>, was stranded in the Sierra Nevada in November and had to resort to cannibalism to survive.</a:t>
            </a:r>
          </a:p>
          <a:p>
            <a:r>
              <a:rPr lang="en-US" dirty="0"/>
              <a:t> </a:t>
            </a:r>
          </a:p>
          <a:p>
            <a:r>
              <a:rPr lang="en-US" dirty="0"/>
              <a:t>This led to the rapid development of the prairie schooner. Though this wagon looked similar, it was approximately half the size of the big Conestogas and also manufactured in quantity by the Conestoga Brothers. It was designed for the conditions and was a marvel of engineering in its time.</a:t>
            </a:r>
          </a:p>
          <a:p>
            <a:r>
              <a:rPr lang="en-US" dirty="0"/>
              <a:t> </a:t>
            </a:r>
          </a:p>
          <a:p>
            <a:r>
              <a:rPr lang="en-US" dirty="0"/>
              <a:t>Pioneers on the Oregon Trail followed various rivers and used landmarks along the trail to guide their way and gauge their progress. Within </a:t>
            </a:r>
            <a:r>
              <a:rPr lang="en-US" dirty="0">
                <a:hlinkClick r:id="rId6"/>
              </a:rPr>
              <a:t>Nebraska</a:t>
            </a:r>
            <a:r>
              <a:rPr lang="en-US" dirty="0"/>
              <a:t>, the Oregon Trail followed the Platte River and then the North Platte River into </a:t>
            </a:r>
            <a:r>
              <a:rPr lang="en-US" dirty="0">
                <a:hlinkClick r:id="rId7"/>
              </a:rPr>
              <a:t>Wyoming</a:t>
            </a:r>
            <a:r>
              <a:rPr lang="en-US" dirty="0"/>
              <a:t>. Along this part of the journey, the Great Plains started giving way to bluffs and hills that were the precursor of the Rocky Mountains. After crossing the Rockies through South Pass, the trail followed the Snake River to the Columbia River. From there, emigrants had the option of either rafting down the Columbia to </a:t>
            </a:r>
            <a:r>
              <a:rPr lang="en-US" dirty="0">
                <a:hlinkClick r:id="rId10"/>
              </a:rPr>
              <a:t>Fort Vancouver</a:t>
            </a:r>
            <a:r>
              <a:rPr lang="en-US" dirty="0"/>
              <a:t>, or taking the Barlow Road to the Willamette Valley and other destinations in what are now the states of </a:t>
            </a:r>
            <a:r>
              <a:rPr lang="en-US" dirty="0">
                <a:hlinkClick r:id="rId11"/>
              </a:rPr>
              <a:t>Washington</a:t>
            </a:r>
            <a:r>
              <a:rPr lang="en-US" dirty="0"/>
              <a:t> and </a:t>
            </a:r>
            <a:r>
              <a:rPr lang="en-US" dirty="0">
                <a:hlinkClick r:id="rId9"/>
              </a:rPr>
              <a:t>Oregon</a:t>
            </a:r>
            <a:r>
              <a:rPr lang="en-US" dirty="0"/>
              <a:t>.</a:t>
            </a:r>
          </a:p>
          <a:p>
            <a:r>
              <a:rPr lang="en-US" dirty="0"/>
              <a:t> </a:t>
            </a:r>
          </a:p>
          <a:p>
            <a:r>
              <a:rPr lang="en-US" dirty="0"/>
              <a:t>Many rock formations became famous landmarks that Oregon Trail pioneers used to navigate, as well as leave messages for pioneers following behind them.</a:t>
            </a:r>
            <a:r>
              <a:rPr lang="en-US" dirty="0" smtClean="0">
                <a:effectLst/>
              </a:rPr>
              <a:t> </a:t>
            </a:r>
          </a:p>
          <a:p>
            <a:r>
              <a:rPr lang="en-US" dirty="0"/>
              <a:t>The first landmarks the pioneers encountered were in Western</a:t>
            </a:r>
            <a:r>
              <a:rPr lang="en-US" dirty="0">
                <a:hlinkClick r:id="rId6"/>
              </a:rPr>
              <a:t>Nebraska</a:t>
            </a:r>
            <a:r>
              <a:rPr lang="en-US" dirty="0"/>
              <a:t>, such as Court House Rock, Chimney Rock, and Scotts Bluff (where wagon ruts can still be seen to this day). Further west, in </a:t>
            </a:r>
            <a:r>
              <a:rPr lang="en-US" dirty="0">
                <a:hlinkClick r:id="rId7"/>
              </a:rPr>
              <a:t>Wyoming</a:t>
            </a:r>
            <a:r>
              <a:rPr lang="en-US" dirty="0"/>
              <a:t>, you can still read the names of pioneers carved into a landmark bluff called </a:t>
            </a:r>
            <a:r>
              <a:rPr lang="en-US" dirty="0">
                <a:hlinkClick r:id="rId15"/>
              </a:rPr>
              <a:t>Register Cliff</a:t>
            </a:r>
            <a:r>
              <a:rPr lang="en-US" dirty="0"/>
              <a:t>.</a:t>
            </a:r>
            <a:r>
              <a:rPr lang="en-US" dirty="0" smtClean="0">
                <a:effectLst/>
              </a:rPr>
              <a:t> </a:t>
            </a:r>
          </a:p>
          <a:p>
            <a:r>
              <a:rPr lang="en-US" dirty="0"/>
              <a:t>A number of other trails followed the </a:t>
            </a:r>
            <a:r>
              <a:rPr lang="en-US" dirty="0">
                <a:hlinkClick r:id="rId16"/>
              </a:rPr>
              <a:t>Oregon Trail</a:t>
            </a:r>
            <a:r>
              <a:rPr lang="en-US" dirty="0"/>
              <a:t> for part of its length. These include the </a:t>
            </a:r>
            <a:r>
              <a:rPr lang="en-US" dirty="0">
                <a:hlinkClick r:id="rId17"/>
              </a:rPr>
              <a:t>Mormon Trail</a:t>
            </a:r>
            <a:r>
              <a:rPr lang="en-US" dirty="0"/>
              <a:t> from </a:t>
            </a:r>
            <a:r>
              <a:rPr lang="en-US" dirty="0">
                <a:hlinkClick r:id="rId18"/>
              </a:rPr>
              <a:t>Illinois</a:t>
            </a:r>
            <a:r>
              <a:rPr lang="en-US" dirty="0"/>
              <a:t> to </a:t>
            </a:r>
            <a:r>
              <a:rPr lang="en-US" dirty="0">
                <a:hlinkClick r:id="rId19"/>
              </a:rPr>
              <a:t>Utah</a:t>
            </a:r>
            <a:r>
              <a:rPr lang="en-US" dirty="0"/>
              <a:t>, and the </a:t>
            </a:r>
            <a:r>
              <a:rPr lang="en-US" dirty="0">
                <a:hlinkClick r:id="rId20"/>
              </a:rPr>
              <a:t>California Trail</a:t>
            </a:r>
            <a:r>
              <a:rPr lang="en-US" dirty="0"/>
              <a:t> to the gold fields of </a:t>
            </a:r>
            <a:r>
              <a:rPr lang="en-US" dirty="0">
                <a:hlinkClick r:id="rId12"/>
              </a:rPr>
              <a:t>California</a:t>
            </a:r>
            <a:r>
              <a:rPr lang="en-US" dirty="0"/>
              <a:t>.</a:t>
            </a:r>
            <a:endParaRPr lang="en-US" dirty="0" smtClean="0">
              <a:effectLst/>
            </a:endParaRPr>
          </a:p>
          <a:p>
            <a:r>
              <a:rPr lang="en-US" dirty="0" smtClean="0">
                <a:effectLst/>
              </a:rPr>
              <a:t> </a:t>
            </a:r>
          </a:p>
          <a:p>
            <a:r>
              <a:rPr lang="en-US" dirty="0"/>
              <a:t>Other migration paths for early settlers prior to the establishment of the transcontinental railroads involved taking passage on a ship rounding the Cape Horn of South America or to the Isthmus (now Panama) between North and South America. There, an arduous mule trek through hazardous swamps and rain forests awaited the traveler. A ship was typically then taken to San Francisco,</a:t>
            </a:r>
            <a:r>
              <a:rPr lang="en-US" dirty="0">
                <a:hlinkClick r:id="rId12"/>
              </a:rPr>
              <a:t>California</a:t>
            </a:r>
            <a:r>
              <a:rPr lang="en-US" dirty="0"/>
              <a:t>.</a:t>
            </a:r>
          </a:p>
          <a:p>
            <a:r>
              <a:rPr lang="en-US" dirty="0"/>
              <a:t> </a:t>
            </a:r>
          </a:p>
          <a:p>
            <a:r>
              <a:rPr lang="en-US" dirty="0"/>
              <a:t>The trail was still in use during the </a:t>
            </a:r>
            <a:r>
              <a:rPr lang="en-US" dirty="0">
                <a:hlinkClick r:id="rId21"/>
              </a:rPr>
              <a:t>Civil War</a:t>
            </a:r>
            <a:r>
              <a:rPr lang="en-US" dirty="0"/>
              <a:t>, but traffic declined after 1869 when the transcontinental railroad was completed.</a:t>
            </a:r>
          </a:p>
          <a:p>
            <a:r>
              <a:rPr lang="en-US" dirty="0"/>
              <a:t>However, in its more than 25 years of regular use, the trail carried an estimated 300,000 emigrants to the vast west, a trip that took about five months to complete. The trail continued to be used into the 1890s, when modern highways began to take its place, eventually paralleling large portions of the trail. Today, U.S. Highway 26 follows the </a:t>
            </a:r>
            <a:r>
              <a:rPr lang="en-US" dirty="0">
                <a:hlinkClick r:id="rId16"/>
              </a:rPr>
              <a:t>Oregon Trail</a:t>
            </a:r>
            <a:r>
              <a:rPr lang="en-US" dirty="0"/>
              <a:t> for much of its length.</a:t>
            </a:r>
          </a:p>
          <a:p>
            <a:r>
              <a:rPr lang="en-US" dirty="0"/>
              <a:t>Some of the original route from our nation's early days still remain today as reminders of our historic past. The </a:t>
            </a:r>
            <a:r>
              <a:rPr lang="en-US" dirty="0">
                <a:hlinkClick r:id="rId9"/>
              </a:rPr>
              <a:t>Oregon</a:t>
            </a:r>
            <a:r>
              <a:rPr lang="en-US" dirty="0"/>
              <a:t> National Historic Trail is an extended trail that follows much of the original path of the </a:t>
            </a:r>
            <a:r>
              <a:rPr lang="en-US" dirty="0">
                <a:hlinkClick r:id="rId16"/>
              </a:rPr>
              <a:t>Oregon Trail</a:t>
            </a:r>
            <a:r>
              <a:rPr lang="en-US" dirty="0"/>
              <a:t>.</a:t>
            </a:r>
          </a:p>
          <a:p>
            <a:r>
              <a:rPr lang="en-US" dirty="0"/>
              <a:t>In 1968, Congress enacted the National Trails System Act and in 1978, National Historic Trail designations were added. The National Historic Trails System commemorates these historic routes and promotes their preservation, interpretation and appreciation.</a:t>
            </a:r>
          </a:p>
          <a:p>
            <a:r>
              <a:rPr lang="en-US" dirty="0"/>
              <a:t>In 1995, the </a:t>
            </a:r>
            <a:r>
              <a:rPr lang="en-US" dirty="0">
                <a:hlinkClick r:id="rId22"/>
              </a:rPr>
              <a:t>National Park</a:t>
            </a:r>
            <a:r>
              <a:rPr lang="en-US" dirty="0"/>
              <a:t> Service established the National Trails System Office in Salt Lake City, </a:t>
            </a:r>
            <a:r>
              <a:rPr lang="en-US" dirty="0">
                <a:hlinkClick r:id="rId19"/>
              </a:rPr>
              <a:t>Utah</a:t>
            </a:r>
            <a:r>
              <a:rPr lang="en-US" dirty="0"/>
              <a:t>. The Salt Lake City Trails Office administers the </a:t>
            </a:r>
            <a:r>
              <a:rPr lang="en-US" dirty="0">
                <a:hlinkClick r:id="rId9"/>
              </a:rPr>
              <a:t>Oregon</a:t>
            </a:r>
            <a:r>
              <a:rPr lang="en-US" dirty="0"/>
              <a:t>, the </a:t>
            </a:r>
            <a:r>
              <a:rPr lang="en-US" dirty="0">
                <a:hlinkClick r:id="rId12"/>
              </a:rPr>
              <a:t>California</a:t>
            </a:r>
            <a:r>
              <a:rPr lang="en-US" dirty="0"/>
              <a:t>, the </a:t>
            </a:r>
            <a:r>
              <a:rPr lang="en-US" dirty="0">
                <a:hlinkClick r:id="rId17"/>
              </a:rPr>
              <a:t>Mormon Pioneer Trail</a:t>
            </a:r>
            <a:r>
              <a:rPr lang="en-US" dirty="0"/>
              <a:t> and the </a:t>
            </a:r>
            <a:r>
              <a:rPr lang="en-US" dirty="0">
                <a:hlinkClick r:id="rId23"/>
              </a:rPr>
              <a:t>Pony Express</a:t>
            </a:r>
            <a:r>
              <a:rPr lang="en-US" dirty="0"/>
              <a:t> National Historic Trails.</a:t>
            </a:r>
          </a:p>
          <a:p>
            <a:r>
              <a:rPr lang="en-US" dirty="0"/>
              <a:t>The National Trails System does not manage trail resources on a day-to-day basis. The responsibility for managing trail resources remains in the hands of the current trail managers at the federal, state, local and private levels.</a:t>
            </a:r>
          </a:p>
          <a:p>
            <a:r>
              <a:rPr lang="en-US" dirty="0"/>
              <a:t>National Historic Trails recognize diverse facets of history such as prominent past routes of exploration, migration, trade, communication and military action. The historic trails generally consist of remnant sites and trail segments, and thus are not necessarily contiguous.</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7</a:t>
            </a:fld>
            <a:endParaRPr lang="en-US" dirty="0"/>
          </a:p>
        </p:txBody>
      </p:sp>
    </p:spTree>
    <p:extLst>
      <p:ext uri="{BB962C8B-B14F-4D97-AF65-F5344CB8AC3E}">
        <p14:creationId xmlns:p14="http://schemas.microsoft.com/office/powerpoint/2010/main" xmlns="" val="40916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718" indent="-294122" eaLnBrk="0" hangingPunct="0">
              <a:defRPr>
                <a:solidFill>
                  <a:schemeClr val="tx1"/>
                </a:solidFill>
                <a:latin typeface="Arial" charset="0"/>
              </a:defRPr>
            </a:lvl2pPr>
            <a:lvl3pPr marL="1176490" indent="-235298" eaLnBrk="0" hangingPunct="0">
              <a:defRPr>
                <a:solidFill>
                  <a:schemeClr val="tx1"/>
                </a:solidFill>
                <a:latin typeface="Arial" charset="0"/>
              </a:defRPr>
            </a:lvl3pPr>
            <a:lvl4pPr marL="1647086" indent="-235298" eaLnBrk="0" hangingPunct="0">
              <a:defRPr>
                <a:solidFill>
                  <a:schemeClr val="tx1"/>
                </a:solidFill>
                <a:latin typeface="Arial" charset="0"/>
              </a:defRPr>
            </a:lvl4pPr>
            <a:lvl5pPr marL="2117682" indent="-235298" eaLnBrk="0" hangingPunct="0">
              <a:defRPr>
                <a:solidFill>
                  <a:schemeClr val="tx1"/>
                </a:solidFill>
                <a:latin typeface="Arial" charset="0"/>
              </a:defRPr>
            </a:lvl5pPr>
            <a:lvl6pPr marL="2588278" indent="-235298" eaLnBrk="0" fontAlgn="base" hangingPunct="0">
              <a:spcBef>
                <a:spcPct val="0"/>
              </a:spcBef>
              <a:spcAft>
                <a:spcPct val="0"/>
              </a:spcAft>
              <a:defRPr>
                <a:solidFill>
                  <a:schemeClr val="tx1"/>
                </a:solidFill>
                <a:latin typeface="Arial" charset="0"/>
              </a:defRPr>
            </a:lvl6pPr>
            <a:lvl7pPr marL="3058874" indent="-235298" eaLnBrk="0" fontAlgn="base" hangingPunct="0">
              <a:spcBef>
                <a:spcPct val="0"/>
              </a:spcBef>
              <a:spcAft>
                <a:spcPct val="0"/>
              </a:spcAft>
              <a:defRPr>
                <a:solidFill>
                  <a:schemeClr val="tx1"/>
                </a:solidFill>
                <a:latin typeface="Arial" charset="0"/>
              </a:defRPr>
            </a:lvl7pPr>
            <a:lvl8pPr marL="3529470" indent="-235298" eaLnBrk="0" fontAlgn="base" hangingPunct="0">
              <a:spcBef>
                <a:spcPct val="0"/>
              </a:spcBef>
              <a:spcAft>
                <a:spcPct val="0"/>
              </a:spcAft>
              <a:defRPr>
                <a:solidFill>
                  <a:schemeClr val="tx1"/>
                </a:solidFill>
                <a:latin typeface="Arial" charset="0"/>
              </a:defRPr>
            </a:lvl8pPr>
            <a:lvl9pPr marL="4000066" indent="-235298" eaLnBrk="0" fontAlgn="base" hangingPunct="0">
              <a:spcBef>
                <a:spcPct val="0"/>
              </a:spcBef>
              <a:spcAft>
                <a:spcPct val="0"/>
              </a:spcAft>
              <a:defRPr>
                <a:solidFill>
                  <a:schemeClr val="tx1"/>
                </a:solidFill>
                <a:latin typeface="Arial" charset="0"/>
              </a:defRPr>
            </a:lvl9pPr>
          </a:lstStyle>
          <a:p>
            <a:pPr eaLnBrk="1" hangingPunct="1"/>
            <a:fld id="{208855A2-7AE6-4E04-899D-E8E0D6D6385E}" type="slidenum">
              <a:rPr lang="en-US" smtClean="0"/>
              <a:pPr eaLnBrk="1" hangingPunct="1"/>
              <a:t>8</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dirty="0" smtClean="0"/>
              <a:t>Served mostly commercial functions</a:t>
            </a:r>
          </a:p>
          <a:p>
            <a:pPr eaLnBrk="1" hangingPunct="1">
              <a:buFontTx/>
              <a:buNone/>
            </a:pPr>
            <a:r>
              <a:rPr lang="en-US" dirty="0" smtClean="0"/>
              <a:t>http://www.sangres.com/national-trails/santafetrail/index.htm#.UQ_4C6VkiSo</a:t>
            </a:r>
          </a:p>
          <a:p>
            <a:pPr eaLnBrk="1" hangingPunct="1">
              <a:buFontTx/>
              <a:buNone/>
            </a:pPr>
            <a:endParaRPr lang="en-US" dirty="0" smtClean="0"/>
          </a:p>
          <a:p>
            <a:r>
              <a:rPr lang="en-US" dirty="0"/>
              <a:t>The </a:t>
            </a:r>
            <a:r>
              <a:rPr lang="en-US" u="sng" dirty="0"/>
              <a:t>Santa Fe</a:t>
            </a:r>
            <a:r>
              <a:rPr lang="en-US" dirty="0"/>
              <a:t> Trail stirs imaginations as few other historic trails can. For 60 years, the Trail was one thread in a web of </a:t>
            </a:r>
            <a:r>
              <a:rPr lang="en-US" u="sng" dirty="0"/>
              <a:t>international trade</a:t>
            </a:r>
            <a:r>
              <a:rPr lang="en-US" dirty="0"/>
              <a:t> routes. It influenced economies as far away as New York and London. Spanning 900 miles of the </a:t>
            </a:r>
            <a:r>
              <a:rPr lang="en-US" u="sng" dirty="0"/>
              <a:t>Great Plains</a:t>
            </a:r>
            <a:r>
              <a:rPr lang="en-US" dirty="0"/>
              <a:t> between the United States (Missouri) and Mexico (Santa Fe), it brought together a cultural mosaic of individuals who cooperated and sometimes clashed. In the process, the rich and varied cultures of Great Plains Indian peoples caught in the middle were changed forever. Soldiers used the trail during the 1846-1848 Mexican-American War, 1840s border disputes between the Republic of Texas and Mexico, and America's Civil War. The troops also policed conflicts between traders and Indian tribes. With the traders and military freighters tramped a curious company of gold seekers, emigrants, adventurers, mountain men, hunters, American Indians, guides, packers, translators, invalids, reporters, and Mexican children bound for schools in Los Estados Unidos.</a:t>
            </a:r>
          </a:p>
          <a:p>
            <a:r>
              <a:rPr lang="en-US" dirty="0"/>
              <a:t>Spain jealously protected the borders of its New Mexico colony, prohibiting manufacturing and international trade. Missourians and others visiting Santa Fe told of an isolated provincial capital starved for manufactured goods and supplies - a potential gateway to Mexico's interior markets. In 1821, the Mexican people revolted against Spanish rule. With independence, they unlocked the gates of </a:t>
            </a:r>
            <a:r>
              <a:rPr lang="en-US" u="sng" dirty="0"/>
              <a:t>trade</a:t>
            </a:r>
            <a:r>
              <a:rPr lang="en-US" dirty="0"/>
              <a:t>, using the Santa Fe Trail as the key. Encouraged by Mexican officials, the Santa Fe tradeboomed, strengthening and linking the economies of Missouri and Mexico's northern provinces. The close of the Civil War in 1865 released America's industrial energies, and the railroad pushed westward, gradually shortening and then replacing theSanta Fe Trail.</a:t>
            </a:r>
          </a:p>
          <a:p>
            <a:r>
              <a:rPr lang="en-US" dirty="0"/>
              <a:t>In 1821 the eastern terminus was Franklin, Missouri; by 1832, Independence, Missouri; and by 1845, Kansas City, Missouri. Textiles and hardware were </a:t>
            </a:r>
            <a:r>
              <a:rPr lang="en-US" u="sng" dirty="0"/>
              <a:t>traded</a:t>
            </a:r>
            <a:r>
              <a:rPr lang="en-US" dirty="0"/>
              <a:t> west, silver, mules and furs were traded east.</a:t>
            </a:r>
          </a:p>
          <a:p>
            <a:r>
              <a:rPr lang="en-US" b="1" dirty="0"/>
              <a:t>Life on the Trail</a:t>
            </a:r>
            <a:endParaRPr lang="en-US" dirty="0"/>
          </a:p>
          <a:p>
            <a:r>
              <a:rPr lang="en-US" dirty="0"/>
              <a:t>Movies and books often romanticize Santa Fe Trail treks as sagas of constant peril, replete with violent prairie storms, fights with Indians, and thundering bison herds. In fact, a glimpse of buffalo, elk, pronghorns, or prairie dogs was sometimes the only break in the tedium of the 8 week journey. Trail travelers mostly experienced dust, mud, gnats, mosquitos, and heat. But, occasional swollen streams, wildfires, hailstorms, strong winds, or blizzards could imperil wagon trains.</a:t>
            </a:r>
          </a:p>
          <a:p>
            <a:r>
              <a:rPr lang="en-US" dirty="0"/>
              <a:t>At dawn, trail hands scrambled in noise and confusion to round up, sort and hitch up the animals. The wagons headed out, the air ringing with cries of "All's set!" and soon, "Catch up, catch up!" and "Stretch out!" Stopping at mid-morning, crews unhitched and grazed the teams, hauled water, gathered wood or buffalo chips for fuel, and cooked and ate the day's main meal, from a monotonous daily ration of 1 lb. of flour, 1 lb. or so of sowbelly bacon, 1 oz. of coffee, 2 oz. of sugar, and a pinch of salt. Beans, dried apples, or buffalo and other game were occasional treats. Crews then repaired their wagons, yokes and harnesses; greased wagon wheels; doctored animals; and hunted. They moved on soon after noon, fording streams before that night's stop because overnight storms could turn trickling creeks into raging torrents before morning. And </a:t>
            </a:r>
            <a:r>
              <a:rPr lang="en-US" u="sng" dirty="0"/>
              <a:t>stock</a:t>
            </a:r>
            <a:r>
              <a:rPr lang="en-US" dirty="0"/>
              <a:t> that was cold in the harness first thing in the morning tended to be unruly. At day's end, crews took care of the animals, made necessary repairs, chose </a:t>
            </a:r>
            <a:r>
              <a:rPr lang="en-US" u="sng" dirty="0"/>
              <a:t>night guards</a:t>
            </a:r>
            <a:r>
              <a:rPr lang="en-US" dirty="0"/>
              <a:t>, and enjoyed a few hours of well-earned leisure and sleep.</a:t>
            </a:r>
          </a:p>
          <a:p>
            <a:r>
              <a:rPr lang="en-US" b="1" dirty="0"/>
              <a:t>"The Vast Plain, Like a Green Ocean"</a:t>
            </a:r>
            <a:endParaRPr lang="en-US" dirty="0"/>
          </a:p>
          <a:p>
            <a:r>
              <a:rPr lang="en-US" dirty="0"/>
              <a:t>Westward from Missouri, forests - and then tall-grass prairie - give way to </a:t>
            </a:r>
            <a:r>
              <a:rPr lang="en-US" dirty="0" err="1"/>
              <a:t>shortgrass</a:t>
            </a:r>
            <a:r>
              <a:rPr lang="en-US" dirty="0"/>
              <a:t> prairie in Kansas. In western Kansas, roughly at the Hundredth Meridian, semi-arid </a:t>
            </a:r>
            <a:r>
              <a:rPr lang="en-US" u="sng" dirty="0"/>
              <a:t>conditions</a:t>
            </a:r>
            <a:r>
              <a:rPr lang="en-US" dirty="0"/>
              <a:t> develop. For Trail travelers, venturing into the unknown void of the Plains could hold the fear of hardship or the promise of adventure. Long days travelling through seemingly endless expanses of tall- and </a:t>
            </a:r>
            <a:r>
              <a:rPr lang="en-US" dirty="0" err="1"/>
              <a:t>shortgrass</a:t>
            </a:r>
            <a:r>
              <a:rPr lang="en-US" dirty="0"/>
              <a:t> prairie, with a few narrow ribbons of trees along waterways, evoked vivid descriptions. "In spring, the vast plain heaves and rolls around like a green ocean," wrote one early traveler. Another marveled at the mirage in which "horses and the riders upon them presented a remarkable </a:t>
            </a:r>
            <a:r>
              <a:rPr lang="en-US" u="sng" dirty="0"/>
              <a:t>picture</a:t>
            </a:r>
            <a:r>
              <a:rPr lang="en-US" dirty="0"/>
              <a:t>, apparently extending into the air ... 45 to 60 feet high ... At the same time I could see beautiful clear lakes of water with ... </a:t>
            </a:r>
            <a:r>
              <a:rPr lang="en-US" dirty="0" err="1"/>
              <a:t>bullrushes</a:t>
            </a:r>
            <a:r>
              <a:rPr lang="en-US" dirty="0"/>
              <a:t> and other vegetation..." Other Trail travelers dreamed of cures for sickness from the "purity" of the plains. (The photo to the right is from a 1930's aerial shot showing existing wagon ruts in the area around Iron Spring)</a:t>
            </a:r>
          </a:p>
          <a:p>
            <a:r>
              <a:rPr lang="en-US" dirty="0"/>
              <a:t>Deceptively empty of human presence as the prairie landscape might appear, the lands the Trail passed through were the long-held homelands of many American Indian peoples. Here were the hunting grounds of the </a:t>
            </a:r>
            <a:r>
              <a:rPr lang="en-US" dirty="0" err="1"/>
              <a:t>Comanches</a:t>
            </a:r>
            <a:r>
              <a:rPr lang="en-US" dirty="0"/>
              <a:t>, </a:t>
            </a:r>
            <a:r>
              <a:rPr lang="en-US" dirty="0" err="1"/>
              <a:t>Kiowas</a:t>
            </a:r>
            <a:r>
              <a:rPr lang="en-US" dirty="0"/>
              <a:t>, southern bands of </a:t>
            </a:r>
            <a:r>
              <a:rPr lang="en-US" dirty="0" err="1"/>
              <a:t>Cheyennes</a:t>
            </a:r>
            <a:r>
              <a:rPr lang="en-US" dirty="0"/>
              <a:t> and Arapahos, and Plains Apaches as well as the homelands of the Osages, Kansas, Jicarilla Apaches, Utes, and Pueblos. Most early encounters were peaceful negotiations centering on access to tribal lands and trade in horses, mules, and other items that Indians, Mexicans and Americans coveted. As Trail traffic increased, so did confrontations - resulting from misunderstanding and conflicting values - that disrupted traditional American Indian </a:t>
            </a:r>
            <a:r>
              <a:rPr lang="en-US" dirty="0" err="1"/>
              <a:t>lifeways</a:t>
            </a:r>
            <a:r>
              <a:rPr lang="en-US" dirty="0"/>
              <a:t> and Trail traffic. Mexican and American troops provided escorts for wagon trains. Growing numbers of Trail travellers and settlers moved west, bringing the railroad with them. As lands were parceled out and the bison were hunted nearly to extinction, Indian peoples were pushed aside or assigned to </a:t>
            </a:r>
            <a:r>
              <a:rPr lang="en-US" u="sng" dirty="0"/>
              <a:t>reservations</a:t>
            </a:r>
            <a:r>
              <a:rPr lang="en-US" dirty="0"/>
              <a:t>.</a:t>
            </a:r>
          </a:p>
          <a:p>
            <a:r>
              <a:rPr lang="en-US" b="1" dirty="0"/>
              <a:t>Soldiers and Forts</a:t>
            </a:r>
            <a:endParaRPr lang="en-US" dirty="0"/>
          </a:p>
          <a:p>
            <a:r>
              <a:rPr lang="en-US" dirty="0"/>
              <a:t>Suspicion and tension between the United States and Mexico accelerated in the 1840s, because Americans wanted territorial expansion. Texans raided into New Mexico, and the United States annexed Texas. The Mexican-American War erupted in 1846. General Stephen Watts Kearny led his Army of the West down the Santa Fe Trail, to take and hold New Mexico and Upper California and to protect American traders on the Trail. He marched unchallenged into Santa Fe, and, although communities such as Taos and Mora staged revolts, American control prevailed. In 1848 the Treaty of Guadalupe Hidalgo ended the war.</a:t>
            </a:r>
          </a:p>
          <a:p>
            <a:r>
              <a:rPr lang="en-US" dirty="0"/>
              <a:t>The Santa Fe Trail became the lifeline for protection and communication between Missouri and Santa Fe. From a succession of military forts such as Mann (1847), Atkinson (1850), Union (1851), </a:t>
            </a:r>
            <a:r>
              <a:rPr lang="en-US" dirty="0" err="1"/>
              <a:t>Larned</a:t>
            </a:r>
            <a:r>
              <a:rPr lang="en-US" dirty="0"/>
              <a:t> (1859), and Lyon (1860), the Army controlled conflicts between American Indians and Trail travelers. As the military presence grew, freighting and merchant operations burgeoned. In 1858, many of the 1800 wagons traveling the Santa Fe Trail carried military supplies.</a:t>
            </a:r>
          </a:p>
          <a:p>
            <a:r>
              <a:rPr lang="en-US" dirty="0"/>
              <a:t>In 1862, the Civil War arrived in the West. Confederates from Texas pushed up the Rio Grande Valley into New Mexico, intent on seizing the territory and Fort Union, and ultimately, the rich Colorado gold fields. Albuquerque and Santa Fe fell. But the tide turned at </a:t>
            </a:r>
            <a:r>
              <a:rPr lang="en-US" i="1" dirty="0" err="1">
                <a:hlinkClick r:id="rId3" tooltip="Civil War in New Mexico"/>
              </a:rPr>
              <a:t>Glorieta</a:t>
            </a:r>
            <a:r>
              <a:rPr lang="en-US" i="1" dirty="0">
                <a:hlinkClick r:id="rId3" tooltip="Civil War in New Mexico"/>
              </a:rPr>
              <a:t> Pass, New Mexico</a:t>
            </a:r>
            <a:r>
              <a:rPr lang="en-US" dirty="0"/>
              <a:t>, on the Santa Fe Trail in the most decisive western battle of the Civil War. Union forces secured victory when they torched the nearby Confederate supply train. The Confederates abandoned hope of </a:t>
            </a:r>
            <a:r>
              <a:rPr lang="en-US" dirty="0" err="1"/>
              <a:t>reaching</a:t>
            </a:r>
            <a:r>
              <a:rPr lang="en-US" i="1" dirty="0" err="1">
                <a:hlinkClick r:id="rId4" tooltip="Fort Union National Monument"/>
              </a:rPr>
              <a:t>Fort</a:t>
            </a:r>
            <a:r>
              <a:rPr lang="en-US" i="1" dirty="0">
                <a:hlinkClick r:id="rId4" tooltip="Fort Union National Monument"/>
              </a:rPr>
              <a:t> Union</a:t>
            </a:r>
            <a:r>
              <a:rPr lang="en-US" dirty="0"/>
              <a:t> - and of keeping their foothold in New Mexico. The Union Army held the Southwest and its vital Santa Fe Trail supply line.</a:t>
            </a:r>
          </a:p>
          <a:p>
            <a:r>
              <a:rPr lang="en-US" b="1" dirty="0"/>
              <a:t>Commerce of the Prairies</a:t>
            </a:r>
            <a:endParaRPr lang="en-US" dirty="0"/>
          </a:p>
          <a:p>
            <a:r>
              <a:rPr lang="en-US" dirty="0"/>
              <a:t>The story of the Santa Fe Trail is a story of business - </a:t>
            </a:r>
            <a:r>
              <a:rPr lang="en-US" u="sng" dirty="0"/>
              <a:t>international</a:t>
            </a:r>
            <a:r>
              <a:rPr lang="en-US" dirty="0"/>
              <a:t>, national and local. In 1821, William Becknell, bankrupt and facing jail for debts, packed goods from Missouri to Santa Fe and made a profit (some say he was waiting at the Arkansas River, near where </a:t>
            </a:r>
            <a:r>
              <a:rPr lang="en-US" i="1" dirty="0">
                <a:hlinkClick r:id="rId5" tooltip="Bents Old Fort"/>
              </a:rPr>
              <a:t>Bent's Old Fort</a:t>
            </a:r>
            <a:r>
              <a:rPr lang="en-US" dirty="0"/>
              <a:t> would be, for word to come that Mexico had declared independence from Spain and that he would be safe to cross the river into Mexican territory). Entrepreneurs and other experienced business people followed - James Webb, Antonio José Chavez, Charles </a:t>
            </a:r>
            <a:r>
              <a:rPr lang="en-US" dirty="0" err="1"/>
              <a:t>Beaubien</a:t>
            </a:r>
            <a:r>
              <a:rPr lang="en-US" dirty="0"/>
              <a:t> (of the </a:t>
            </a:r>
            <a:r>
              <a:rPr lang="en-US" i="1" dirty="0" err="1">
                <a:hlinkClick r:id="rId6" tooltip="Maxwell Land Grant"/>
              </a:rPr>
              <a:t>Beaubien-Miranda</a:t>
            </a:r>
            <a:r>
              <a:rPr lang="en-US" dirty="0" err="1"/>
              <a:t>and</a:t>
            </a:r>
            <a:r>
              <a:rPr lang="en-US" dirty="0"/>
              <a:t> Sangre de Cristo Land Grants), David Waldo, and others.</a:t>
            </a:r>
          </a:p>
          <a:p>
            <a:r>
              <a:rPr lang="en-US" dirty="0"/>
              <a:t>The Santa Fe trade developed into a complex web of international business, social ties, tariffs, and laws. Merchants in Missouri and New Mexico extended connections to New York, London and Paris. Traders exploited legal and social systems to facilitate business. Partnerships such as Goldstein, Bean, Peacock &amp; Armijo formed and dissolved. David Waldo "converted" to Catholicism - and also became a Mexican citizen. Dr. Eugene </a:t>
            </a:r>
            <a:r>
              <a:rPr lang="en-US" dirty="0" err="1"/>
              <a:t>Leitensdorfer</a:t>
            </a:r>
            <a:r>
              <a:rPr lang="en-US" dirty="0"/>
              <a:t>, of Missouri, married Soledad Abreu, daughter of a former New Mexico governor. Trader Manuel Alvarez claimed citizenship in Spain, the United States and Mexico.</a:t>
            </a:r>
          </a:p>
          <a:p>
            <a:r>
              <a:rPr lang="en-US" dirty="0"/>
              <a:t>After the Mexican-American War, Trail trade and military freighting boomed. Both firms and individuals obtained and subcontracted lucrative government contracts. Others operated mail and stagecoach services.</a:t>
            </a:r>
          </a:p>
          <a:p>
            <a:pPr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http://www.richardbealblog.com/santa-fe-trail/</a:t>
            </a:r>
          </a:p>
          <a:p>
            <a:endParaRPr lang="en-US" dirty="0" smtClean="0"/>
          </a:p>
          <a:p>
            <a:r>
              <a:rPr lang="en-US" b="1" dirty="0"/>
              <a:t>In 1821 William Becknell started moving goods along an informal trail from Franklin, Missouri to Santa Fe, New Mexico and others soon followed. In 1846 US </a:t>
            </a:r>
            <a:r>
              <a:rPr lang="en-US" b="1" dirty="0" err="1"/>
              <a:t>Cavalary</a:t>
            </a:r>
            <a:r>
              <a:rPr lang="en-US" b="1" dirty="0"/>
              <a:t> troops used the trail to invade New Mexico as the Mexican-American War began. The original path was created by Spaniards finding ways to reach the area of today’s mid-west US for exploration and possible trade.</a:t>
            </a:r>
          </a:p>
          <a:p>
            <a:r>
              <a:rPr lang="en-US" b="1" dirty="0"/>
              <a:t>The Santa Fe National Historic Trail crosses the five states of Missouri, Kansas, Colorado, Oklahoma, and New Mexico. The 900 mile long trail was formalized in 1848 and by the late 1860′s more than 5,000 wagons traveled the trail each year. Merchants pushed trains of freight wagons loaded with manufactured goods westward. In Santa Fe these were traded for burros, furs, gold, horses, and silver which moved back eastward. The trail was also used by stagecoach lines, thousands of gold seekers heading to the California and Colorado gold fields, adventurers, fur trappers, and emigrants.</a:t>
            </a:r>
          </a:p>
          <a:p>
            <a:r>
              <a:rPr lang="en-US" b="1" dirty="0"/>
              <a:t>The route crossed Comanche and Apache territories who insisted on a “toll” for crossing the areas where they lived and hunted. Wikipedia reports that “Americans routinely traded with the Comanche along the trail, sometimes finding the trade in </a:t>
            </a:r>
            <a:r>
              <a:rPr lang="en-US" b="1" dirty="0" err="1"/>
              <a:t>Comancheria</a:t>
            </a:r>
            <a:r>
              <a:rPr lang="en-US" b="1" dirty="0"/>
              <a:t> more profitable than that of Santa Fe.” And travelers found it a harsh environment with storms, mountains, deserts and little water.</a:t>
            </a:r>
          </a:p>
          <a:p>
            <a:r>
              <a:rPr lang="en-US" b="1" dirty="0"/>
              <a:t>The arrival of the train in about the 1860s negated the need for the Santa Fe trail route although people continued to use it both for trade and transportation until the early 1900s.</a:t>
            </a:r>
          </a:p>
          <a:p>
            <a:endParaRPr lang="en-US" dirty="0"/>
          </a:p>
        </p:txBody>
      </p:sp>
      <p:sp>
        <p:nvSpPr>
          <p:cNvPr id="4" name="Slide Number Placeholder 3"/>
          <p:cNvSpPr>
            <a:spLocks noGrp="1"/>
          </p:cNvSpPr>
          <p:nvPr>
            <p:ph type="sldNum" sz="quarter" idx="10"/>
          </p:nvPr>
        </p:nvSpPr>
        <p:spPr/>
        <p:txBody>
          <a:bodyPr/>
          <a:lstStyle/>
          <a:p>
            <a:fld id="{51AED18E-2ACE-44F2-8032-0C2F9CC83F6B}" type="slidenum">
              <a:rPr lang="en-US" smtClean="0"/>
              <a:pPr/>
              <a:t>9</a:t>
            </a:fld>
            <a:endParaRPr lang="en-US"/>
          </a:p>
        </p:txBody>
      </p:sp>
    </p:spTree>
    <p:extLst>
      <p:ext uri="{BB962C8B-B14F-4D97-AF65-F5344CB8AC3E}">
        <p14:creationId xmlns:p14="http://schemas.microsoft.com/office/powerpoint/2010/main" xmlns="" val="195012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5C1605E-9008-4B02-AE99-5A8772215D26}" type="datetimeFigureOut">
              <a:rPr lang="en-US" smtClean="0"/>
              <a:pPr/>
              <a:t>2/7/2013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80933C2-BBE9-41B0-A900-B635539A17CA}"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1605E-9008-4B02-AE99-5A8772215D26}"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1605E-9008-4B02-AE99-5A8772215D26}"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C1605E-9008-4B02-AE99-5A8772215D26}"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1605E-9008-4B02-AE99-5A8772215D26}"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C1605E-9008-4B02-AE99-5A8772215D26}" type="datetimeFigureOut">
              <a:rPr lang="en-US" smtClean="0"/>
              <a:pPr/>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33C2-BBE9-41B0-A900-B635539A17CA}"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C1605E-9008-4B02-AE99-5A8772215D26}" type="datetimeFigureOut">
              <a:rPr lang="en-US" smtClean="0"/>
              <a:pPr/>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1605E-9008-4B02-AE99-5A8772215D26}" type="datetimeFigureOut">
              <a:rPr lang="en-US" smtClean="0"/>
              <a:pPr/>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605E-9008-4B02-AE99-5A8772215D26}" type="datetimeFigureOut">
              <a:rPr lang="en-US" smtClean="0"/>
              <a:pPr/>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5C1605E-9008-4B02-AE99-5A8772215D26}" type="datetimeFigureOut">
              <a:rPr lang="en-US" smtClean="0"/>
              <a:pPr/>
              <a:t>2/7/2013</a:t>
            </a:fld>
            <a:endParaRPr lang="en-US"/>
          </a:p>
        </p:txBody>
      </p:sp>
      <p:sp>
        <p:nvSpPr>
          <p:cNvPr id="7" name="Slide Number Placeholder 6"/>
          <p:cNvSpPr>
            <a:spLocks noGrp="1"/>
          </p:cNvSpPr>
          <p:nvPr>
            <p:ph type="sldNum" sz="quarter" idx="12"/>
          </p:nvPr>
        </p:nvSpPr>
        <p:spPr/>
        <p:txBody>
          <a:bodyPr/>
          <a:lstStyle/>
          <a:p>
            <a:fld id="{580933C2-BBE9-41B0-A900-B635539A17CA}"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1605E-9008-4B02-AE99-5A8772215D26}" type="datetimeFigureOut">
              <a:rPr lang="en-US" smtClean="0"/>
              <a:pPr/>
              <a:t>2/7/2013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80933C2-BBE9-41B0-A900-B635539A17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5C1605E-9008-4B02-AE99-5A8772215D26}" type="datetimeFigureOut">
              <a:rPr lang="en-US" smtClean="0"/>
              <a:pPr/>
              <a:t>2/7/2013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80933C2-BBE9-41B0-A900-B635539A17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4267200" cy="1894362"/>
          </a:xfrm>
        </p:spPr>
        <p:txBody>
          <a:bodyPr>
            <a:noAutofit/>
          </a:bodyPr>
          <a:lstStyle/>
          <a:p>
            <a:r>
              <a:rPr lang="en-US" sz="5400" dirty="0" smtClean="0">
                <a:solidFill>
                  <a:schemeClr val="tx1"/>
                </a:solidFill>
              </a:rPr>
              <a:t>Expanding West</a:t>
            </a:r>
            <a:endParaRPr lang="en-US" sz="5400" dirty="0">
              <a:solidFill>
                <a:schemeClr val="tx1"/>
              </a:solidFill>
            </a:endParaRPr>
          </a:p>
        </p:txBody>
      </p:sp>
      <p:sp>
        <p:nvSpPr>
          <p:cNvPr id="3" name="Subtitle 2"/>
          <p:cNvSpPr>
            <a:spLocks noGrp="1"/>
          </p:cNvSpPr>
          <p:nvPr>
            <p:ph type="subTitle" idx="1"/>
          </p:nvPr>
        </p:nvSpPr>
        <p:spPr>
          <a:xfrm>
            <a:off x="4648200" y="2438400"/>
            <a:ext cx="3657600" cy="4148796"/>
          </a:xfrm>
        </p:spPr>
        <p:txBody>
          <a:bodyPr>
            <a:noAutofit/>
          </a:bodyPr>
          <a:lstStyle/>
          <a:p>
            <a:pPr algn="l"/>
            <a:r>
              <a:rPr lang="en-US" dirty="0" smtClean="0"/>
              <a:t>Section 1: </a:t>
            </a:r>
          </a:p>
          <a:p>
            <a:pPr algn="l"/>
            <a:r>
              <a:rPr lang="en-US" sz="2000" dirty="0" smtClean="0"/>
              <a:t>Trails to the West</a:t>
            </a:r>
          </a:p>
          <a:p>
            <a:pPr algn="l"/>
            <a:endParaRPr lang="en-US" sz="1400" dirty="0" smtClean="0"/>
          </a:p>
          <a:p>
            <a:pPr algn="l"/>
            <a:r>
              <a:rPr lang="en-US" dirty="0" smtClean="0"/>
              <a:t>Section 2: </a:t>
            </a:r>
          </a:p>
          <a:p>
            <a:pPr algn="l"/>
            <a:r>
              <a:rPr lang="en-US" sz="2000" dirty="0" smtClean="0"/>
              <a:t>The Texas Revolution</a:t>
            </a:r>
          </a:p>
          <a:p>
            <a:pPr algn="l"/>
            <a:endParaRPr lang="en-US" sz="1400" dirty="0" smtClean="0"/>
          </a:p>
          <a:p>
            <a:pPr algn="l"/>
            <a:r>
              <a:rPr lang="en-US" dirty="0" smtClean="0"/>
              <a:t>Section 3: </a:t>
            </a:r>
          </a:p>
          <a:p>
            <a:pPr algn="l"/>
            <a:r>
              <a:rPr lang="en-US" sz="2000" dirty="0" smtClean="0"/>
              <a:t>The Mexican-American War</a:t>
            </a:r>
          </a:p>
          <a:p>
            <a:pPr algn="l"/>
            <a:endParaRPr lang="en-US" sz="1400" dirty="0" smtClean="0"/>
          </a:p>
          <a:p>
            <a:pPr algn="l"/>
            <a:r>
              <a:rPr lang="en-US" dirty="0" smtClean="0"/>
              <a:t>Section 4: </a:t>
            </a:r>
          </a:p>
          <a:p>
            <a:pPr algn="l"/>
            <a:r>
              <a:rPr lang="en-US" sz="2000" dirty="0" smtClean="0"/>
              <a:t>The California Gold Rush</a:t>
            </a:r>
            <a:endParaRPr lang="en-US" sz="2000" dirty="0"/>
          </a:p>
        </p:txBody>
      </p:sp>
    </p:spTree>
    <p:extLst>
      <p:ext uri="{BB962C8B-B14F-4D97-AF65-F5344CB8AC3E}">
        <p14:creationId xmlns:p14="http://schemas.microsoft.com/office/powerpoint/2010/main" xmlns="" val="326663453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arn(inVertic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94031"/>
            <a:ext cx="8534400" cy="1219200"/>
          </a:xfrm>
        </p:spPr>
        <p:txBody>
          <a:bodyPr>
            <a:normAutofit fontScale="90000"/>
          </a:bodyPr>
          <a:lstStyle/>
          <a:p>
            <a:pPr algn="ctr" eaLnBrk="1" hangingPunct="1"/>
            <a:r>
              <a:rPr lang="en-US" sz="4000" b="1" dirty="0" smtClean="0"/>
              <a:t>The Mormons traveled west </a:t>
            </a:r>
            <a:br>
              <a:rPr lang="en-US" sz="4000" b="1" dirty="0" smtClean="0"/>
            </a:br>
            <a:r>
              <a:rPr lang="en-US" sz="4000" b="1" dirty="0" smtClean="0"/>
              <a:t>in search of religious freedom</a:t>
            </a:r>
          </a:p>
        </p:txBody>
      </p:sp>
      <p:sp>
        <p:nvSpPr>
          <p:cNvPr id="36867" name="Rectangle 3"/>
          <p:cNvSpPr>
            <a:spLocks noGrp="1" noChangeArrowheads="1"/>
          </p:cNvSpPr>
          <p:nvPr>
            <p:ph idx="1"/>
          </p:nvPr>
        </p:nvSpPr>
        <p:spPr>
          <a:xfrm>
            <a:off x="4035137" y="1562100"/>
            <a:ext cx="4575464" cy="5105400"/>
          </a:xfrm>
        </p:spPr>
        <p:txBody>
          <a:bodyPr>
            <a:normAutofit lnSpcReduction="10000"/>
          </a:bodyPr>
          <a:lstStyle/>
          <a:p>
            <a:pPr eaLnBrk="1" hangingPunct="1">
              <a:lnSpc>
                <a:spcPct val="90000"/>
              </a:lnSpc>
              <a:spcBef>
                <a:spcPct val="50000"/>
              </a:spcBef>
            </a:pPr>
            <a:endParaRPr lang="en-US" sz="2400" dirty="0" smtClean="0">
              <a:solidFill>
                <a:schemeClr val="tx2"/>
              </a:solidFill>
            </a:endParaRPr>
          </a:p>
          <a:p>
            <a:pPr eaLnBrk="1" hangingPunct="1">
              <a:lnSpc>
                <a:spcPct val="90000"/>
              </a:lnSpc>
              <a:spcBef>
                <a:spcPct val="50000"/>
              </a:spcBef>
            </a:pPr>
            <a:r>
              <a:rPr lang="en-US" sz="2400" dirty="0" smtClean="0">
                <a:solidFill>
                  <a:schemeClr val="tx2"/>
                </a:solidFill>
              </a:rPr>
              <a:t>Joseph Smith founded the Church of Jesus Christ of Latter-day Saints in western New York in 1830.</a:t>
            </a:r>
          </a:p>
          <a:p>
            <a:pPr eaLnBrk="1" hangingPunct="1">
              <a:lnSpc>
                <a:spcPct val="90000"/>
              </a:lnSpc>
              <a:spcBef>
                <a:spcPct val="50000"/>
              </a:spcBef>
            </a:pPr>
            <a:r>
              <a:rPr lang="en-US" sz="2400" dirty="0" smtClean="0">
                <a:solidFill>
                  <a:schemeClr val="tx2"/>
                </a:solidFill>
              </a:rPr>
              <a:t>Church members were persecuted because of beliefs, </a:t>
            </a:r>
          </a:p>
          <a:p>
            <a:pPr lvl="1">
              <a:lnSpc>
                <a:spcPct val="90000"/>
              </a:lnSpc>
              <a:spcBef>
                <a:spcPct val="50000"/>
              </a:spcBef>
            </a:pPr>
            <a:r>
              <a:rPr lang="en-US" sz="2200" dirty="0" smtClean="0">
                <a:solidFill>
                  <a:schemeClr val="tx2"/>
                </a:solidFill>
              </a:rPr>
              <a:t>including polygamy        (one man married to several women).</a:t>
            </a:r>
          </a:p>
          <a:p>
            <a:pPr eaLnBrk="1" hangingPunct="1">
              <a:lnSpc>
                <a:spcPct val="90000"/>
              </a:lnSpc>
              <a:spcBef>
                <a:spcPct val="50000"/>
              </a:spcBef>
            </a:pPr>
            <a:r>
              <a:rPr lang="en-US" sz="2400" dirty="0" smtClean="0">
                <a:solidFill>
                  <a:schemeClr val="tx2"/>
                </a:solidFill>
              </a:rPr>
              <a:t>Joseph Smith was murdered by a mob in 1844 in Carthage Illinois.</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8194" name="Picture 2" descr="http://www.lds.org/churchhistory/presidents/images/presidents/JS_signature.g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8930"/>
          <a:stretch/>
        </p:blipFill>
        <p:spPr bwMode="auto">
          <a:xfrm>
            <a:off x="624840" y="5566245"/>
            <a:ext cx="3390900" cy="90711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upload.wikimedia.org/wikipedia/commons/thumb/8/86/Joseph_Smith,_Jr._portrait_owned_by_Joseph_Smith_III.jpg/230px-Joseph_Smith,_Jr._portrait_owned_by_Joseph_Smith_III.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195"/>
          <a:stretch/>
        </p:blipFill>
        <p:spPr bwMode="auto">
          <a:xfrm>
            <a:off x="829953" y="1981199"/>
            <a:ext cx="2941007" cy="3733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73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to="" calcmode="lin" valueType="num">
                                      <p:cBhvr>
                                        <p:cTn id="12" dur="1" fill="hold"/>
                                        <p:tgtEl>
                                          <p:spTgt spid="368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to="" calcmode="lin" valueType="num">
                                      <p:cBhvr>
                                        <p:cTn id="17" dur="1" fill="hold"/>
                                        <p:tgtEl>
                                          <p:spTgt spid="3686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 to="" calcmode="lin" valueType="num">
                                      <p:cBhvr>
                                        <p:cTn id="20" dur="1" fill="hold"/>
                                        <p:tgtEl>
                                          <p:spTgt spid="36867">
                                            <p:txEl>
                                              <p:pRg st="3" end="3"/>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 to="" calcmode="lin" valueType="num">
                                      <p:cBhvr>
                                        <p:cTn id="25" dur="1" fill="hold"/>
                                        <p:tgtEl>
                                          <p:spTgt spid="368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istoryofmormonism.com/files/2012/11/mormon-pionee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0"/>
            <a:ext cx="11750896" cy="70228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38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3833310" cy="1143000"/>
          </a:xfrm>
        </p:spPr>
        <p:txBody>
          <a:bodyPr>
            <a:normAutofit fontScale="90000"/>
          </a:bodyPr>
          <a:lstStyle/>
          <a:p>
            <a:pPr algn="ctr"/>
            <a:r>
              <a:rPr lang="en-US" dirty="0" smtClean="0"/>
              <a:t>Mormons move</a:t>
            </a:r>
            <a:br>
              <a:rPr lang="en-US" dirty="0" smtClean="0"/>
            </a:br>
            <a:r>
              <a:rPr lang="en-US" dirty="0" smtClean="0"/>
              <a:t> to Utah</a:t>
            </a:r>
            <a:endParaRPr lang="en-US" dirty="0"/>
          </a:p>
        </p:txBody>
      </p:sp>
      <p:sp>
        <p:nvSpPr>
          <p:cNvPr id="3" name="Content Placeholder 2"/>
          <p:cNvSpPr>
            <a:spLocks noGrp="1"/>
          </p:cNvSpPr>
          <p:nvPr>
            <p:ph sz="quarter" idx="13"/>
          </p:nvPr>
        </p:nvSpPr>
        <p:spPr>
          <a:xfrm>
            <a:off x="762000" y="1676400"/>
            <a:ext cx="3700272" cy="4419600"/>
          </a:xfrm>
        </p:spPr>
        <p:txBody>
          <a:bodyPr>
            <a:normAutofit/>
          </a:bodyPr>
          <a:lstStyle/>
          <a:p>
            <a:pPr>
              <a:lnSpc>
                <a:spcPct val="90000"/>
              </a:lnSpc>
              <a:spcBef>
                <a:spcPct val="50000"/>
              </a:spcBef>
            </a:pPr>
            <a:r>
              <a:rPr lang="en-US" b="1" dirty="0">
                <a:solidFill>
                  <a:schemeClr val="hlink"/>
                </a:solidFill>
              </a:rPr>
              <a:t>Brigham Young</a:t>
            </a:r>
            <a:r>
              <a:rPr lang="en-US" dirty="0"/>
              <a:t> became the new head of the church and moved the group to Utah.</a:t>
            </a:r>
          </a:p>
          <a:p>
            <a:pPr lvl="1">
              <a:lnSpc>
                <a:spcPct val="90000"/>
              </a:lnSpc>
              <a:spcBef>
                <a:spcPct val="50000"/>
              </a:spcBef>
            </a:pPr>
            <a:r>
              <a:rPr lang="en-US" dirty="0"/>
              <a:t>Thousands of Mormons took the Mormon Trail to Utah. </a:t>
            </a:r>
          </a:p>
          <a:p>
            <a:pPr lvl="1">
              <a:lnSpc>
                <a:spcPct val="90000"/>
              </a:lnSpc>
              <a:spcBef>
                <a:spcPct val="50000"/>
              </a:spcBef>
            </a:pPr>
            <a:r>
              <a:rPr lang="en-US" dirty="0"/>
              <a:t>By 1860, there were about 40,000 Mormons in Utah.</a:t>
            </a:r>
          </a:p>
          <a:p>
            <a:endParaRPr lang="en-US" dirty="0"/>
          </a:p>
        </p:txBody>
      </p:sp>
      <p:sp>
        <p:nvSpPr>
          <p:cNvPr id="5" name="Content Placeholder 4"/>
          <p:cNvSpPr>
            <a:spLocks noGrp="1"/>
          </p:cNvSpPr>
          <p:nvPr>
            <p:ph sz="quarter" idx="14"/>
          </p:nvPr>
        </p:nvSpPr>
        <p:spPr/>
        <p:txBody>
          <a:bodyPr/>
          <a:lstStyle/>
          <a:p>
            <a:endParaRPr lang="en-US"/>
          </a:p>
        </p:txBody>
      </p:sp>
      <p:pic>
        <p:nvPicPr>
          <p:cNvPr id="6148" name="Picture 4" descr="http://www.lds.org/churchhistory/presidents/images/presidents/BY_signatur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5105399"/>
            <a:ext cx="3581400" cy="134805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lds.org/churchhistory/presidents/images/presidents/BY_her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976311"/>
            <a:ext cx="3505200" cy="43815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40645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489"/>
            <a:ext cx="5375563" cy="1600200"/>
          </a:xfrm>
        </p:spPr>
        <p:txBody>
          <a:bodyPr>
            <a:noAutofit/>
          </a:bodyPr>
          <a:lstStyle/>
          <a:p>
            <a:r>
              <a:rPr lang="en-US" sz="4000" dirty="0" smtClean="0"/>
              <a:t>Section 2: </a:t>
            </a:r>
            <a:br>
              <a:rPr lang="en-US" sz="4000" dirty="0" smtClean="0"/>
            </a:br>
            <a:r>
              <a:rPr lang="en-US" sz="4000" dirty="0" smtClean="0"/>
              <a:t>The Texas Revolution</a:t>
            </a:r>
            <a:endParaRPr lang="en-US" sz="4000" dirty="0"/>
          </a:p>
        </p:txBody>
      </p:sp>
      <p:sp>
        <p:nvSpPr>
          <p:cNvPr id="3" name="Text Placeholder 2"/>
          <p:cNvSpPr>
            <a:spLocks noGrp="1"/>
          </p:cNvSpPr>
          <p:nvPr>
            <p:ph type="body" idx="1"/>
          </p:nvPr>
        </p:nvSpPr>
        <p:spPr>
          <a:xfrm>
            <a:off x="533400" y="2042410"/>
            <a:ext cx="8077200" cy="4800600"/>
          </a:xfrm>
        </p:spPr>
        <p:txBody>
          <a:bodyPr>
            <a:normAutofit/>
          </a:bodyPr>
          <a:lstStyle/>
          <a:p>
            <a:r>
              <a:rPr lang="en-US" u="sng" dirty="0" smtClean="0">
                <a:solidFill>
                  <a:schemeClr val="tx1"/>
                </a:solidFill>
              </a:rPr>
              <a:t>Key Terms &amp; People:</a:t>
            </a:r>
          </a:p>
          <a:p>
            <a:endParaRPr lang="en-US" u="sng" dirty="0" smtClean="0">
              <a:solidFill>
                <a:schemeClr val="tx1"/>
              </a:solidFill>
            </a:endParaRPr>
          </a:p>
          <a:p>
            <a:r>
              <a:rPr lang="en-US" b="1" dirty="0" smtClean="0">
                <a:solidFill>
                  <a:schemeClr val="tx1"/>
                </a:solidFill>
              </a:rPr>
              <a:t>Father Hidalgo y Costilla</a:t>
            </a:r>
            <a:r>
              <a:rPr lang="en-US" dirty="0" smtClean="0">
                <a:solidFill>
                  <a:schemeClr val="tx1"/>
                </a:solidFill>
              </a:rPr>
              <a:t> – </a:t>
            </a:r>
            <a:r>
              <a:rPr lang="en-US" dirty="0">
                <a:solidFill>
                  <a:schemeClr val="tx1"/>
                </a:solidFill>
              </a:rPr>
              <a:t>M</a:t>
            </a:r>
            <a:r>
              <a:rPr lang="en-US" dirty="0" smtClean="0">
                <a:solidFill>
                  <a:schemeClr val="tx1"/>
                </a:solidFill>
              </a:rPr>
              <a:t>exican Priest who led failed </a:t>
            </a:r>
            <a:r>
              <a:rPr lang="en-US" dirty="0">
                <a:solidFill>
                  <a:schemeClr val="tx1"/>
                </a:solidFill>
              </a:rPr>
              <a:t>M</a:t>
            </a:r>
            <a:r>
              <a:rPr lang="en-US" dirty="0" smtClean="0">
                <a:solidFill>
                  <a:schemeClr val="tx1"/>
                </a:solidFill>
              </a:rPr>
              <a:t>exican Revolution against Spain in 1810</a:t>
            </a:r>
          </a:p>
          <a:p>
            <a:r>
              <a:rPr lang="en-US" b="1" dirty="0" err="1" smtClean="0">
                <a:solidFill>
                  <a:schemeClr val="tx1"/>
                </a:solidFill>
              </a:rPr>
              <a:t>Empresarios</a:t>
            </a:r>
            <a:r>
              <a:rPr lang="en-US" dirty="0" smtClean="0">
                <a:solidFill>
                  <a:schemeClr val="tx1"/>
                </a:solidFill>
              </a:rPr>
              <a:t> – agents hired by Mexico to bring settlers to Texas</a:t>
            </a:r>
          </a:p>
          <a:p>
            <a:r>
              <a:rPr lang="en-US" b="1" dirty="0" smtClean="0">
                <a:solidFill>
                  <a:schemeClr val="tx1"/>
                </a:solidFill>
              </a:rPr>
              <a:t>Stephen F. Austin </a:t>
            </a:r>
            <a:r>
              <a:rPr lang="en-US" dirty="0" smtClean="0">
                <a:solidFill>
                  <a:schemeClr val="tx1"/>
                </a:solidFill>
              </a:rPr>
              <a:t>– 1822 started </a:t>
            </a:r>
          </a:p>
          <a:p>
            <a:r>
              <a:rPr lang="en-US" b="1" dirty="0" smtClean="0">
                <a:solidFill>
                  <a:schemeClr val="tx1"/>
                </a:solidFill>
              </a:rPr>
              <a:t>Antonio Lopez de Santa Anna </a:t>
            </a:r>
            <a:r>
              <a:rPr lang="en-US" dirty="0" smtClean="0">
                <a:solidFill>
                  <a:schemeClr val="tx1"/>
                </a:solidFill>
              </a:rPr>
              <a:t>– Mexican General charged with </a:t>
            </a:r>
            <a:r>
              <a:rPr lang="en-US" dirty="0" err="1" smtClean="0">
                <a:solidFill>
                  <a:schemeClr val="tx1"/>
                </a:solidFill>
              </a:rPr>
              <a:t>putiing</a:t>
            </a:r>
            <a:r>
              <a:rPr lang="en-US" dirty="0" smtClean="0">
                <a:solidFill>
                  <a:schemeClr val="tx1"/>
                </a:solidFill>
              </a:rPr>
              <a:t> down the revolution in Texas</a:t>
            </a:r>
          </a:p>
          <a:p>
            <a:r>
              <a:rPr lang="en-US" b="1" dirty="0" smtClean="0">
                <a:solidFill>
                  <a:schemeClr val="tx1"/>
                </a:solidFill>
              </a:rPr>
              <a:t>The Alamo </a:t>
            </a:r>
            <a:r>
              <a:rPr lang="en-US" dirty="0" smtClean="0">
                <a:solidFill>
                  <a:schemeClr val="tx1"/>
                </a:solidFill>
              </a:rPr>
              <a:t>– abandoned Mission near San Antonio that became an important battle in Texas Independence</a:t>
            </a:r>
          </a:p>
          <a:p>
            <a:r>
              <a:rPr lang="en-US" b="1" dirty="0" smtClean="0">
                <a:solidFill>
                  <a:schemeClr val="tx1"/>
                </a:solidFill>
              </a:rPr>
              <a:t>Battle of San Jacinto </a:t>
            </a:r>
            <a:r>
              <a:rPr lang="en-US" dirty="0" smtClean="0">
                <a:solidFill>
                  <a:schemeClr val="tx1"/>
                </a:solidFill>
              </a:rPr>
              <a:t>-  Texans captured Santa Anna &amp; forced him to declare Texas Independent</a:t>
            </a:r>
            <a:endParaRPr lang="en-US" dirty="0">
              <a:solidFill>
                <a:schemeClr val="tx1"/>
              </a:solidFill>
            </a:endParaRP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9481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838200"/>
            <a:ext cx="7643812" cy="1371600"/>
          </a:xfrm>
          <a:noFill/>
        </p:spPr>
        <p:txBody>
          <a:bodyPr>
            <a:normAutofit fontScale="90000"/>
          </a:bodyPr>
          <a:lstStyle/>
          <a:p>
            <a:pPr algn="ctr" eaLnBrk="1" hangingPunct="1"/>
            <a:r>
              <a:rPr lang="en-US" sz="3200" b="1" dirty="0" smtClean="0"/>
              <a:t>Many American settlers moved to Texas after Mexico achieved independence from Spain</a:t>
            </a:r>
          </a:p>
        </p:txBody>
      </p:sp>
      <p:sp>
        <p:nvSpPr>
          <p:cNvPr id="37890" name="Rectangle 2"/>
          <p:cNvSpPr>
            <a:spLocks noGrp="1" noChangeArrowheads="1"/>
          </p:cNvSpPr>
          <p:nvPr>
            <p:ph idx="1"/>
          </p:nvPr>
        </p:nvSpPr>
        <p:spPr>
          <a:xfrm>
            <a:off x="457200" y="2203866"/>
            <a:ext cx="8686800" cy="4191000"/>
          </a:xfrm>
        </p:spPr>
        <p:txBody>
          <a:bodyPr>
            <a:normAutofit/>
          </a:bodyPr>
          <a:lstStyle/>
          <a:p>
            <a:pPr eaLnBrk="1" hangingPunct="1">
              <a:spcBef>
                <a:spcPct val="50000"/>
              </a:spcBef>
            </a:pPr>
            <a:r>
              <a:rPr lang="en-US" sz="2200" dirty="0" smtClean="0">
                <a:solidFill>
                  <a:schemeClr val="tx2"/>
                </a:solidFill>
              </a:rPr>
              <a:t>Mexico gained independence in 1821.</a:t>
            </a:r>
          </a:p>
          <a:p>
            <a:pPr lvl="1" eaLnBrk="1" hangingPunct="1">
              <a:spcBef>
                <a:spcPct val="10000"/>
              </a:spcBef>
            </a:pPr>
            <a:r>
              <a:rPr lang="en-US" sz="2200" b="0" dirty="0" smtClean="0">
                <a:solidFill>
                  <a:schemeClr val="tx2"/>
                </a:solidFill>
              </a:rPr>
              <a:t>The new Mexican government hired </a:t>
            </a:r>
            <a:r>
              <a:rPr lang="en-US" sz="2200" b="0" dirty="0" err="1" smtClean="0">
                <a:solidFill>
                  <a:schemeClr val="tx2"/>
                </a:solidFill>
              </a:rPr>
              <a:t>empresarios</a:t>
            </a:r>
            <a:r>
              <a:rPr lang="en-US" sz="2200" b="0" dirty="0" smtClean="0">
                <a:solidFill>
                  <a:schemeClr val="tx2"/>
                </a:solidFill>
              </a:rPr>
              <a:t>, or agents, to bring settlers to Texas.</a:t>
            </a:r>
          </a:p>
          <a:p>
            <a:pPr lvl="1" eaLnBrk="1" hangingPunct="1">
              <a:spcBef>
                <a:spcPct val="10000"/>
              </a:spcBef>
            </a:pPr>
            <a:endParaRPr lang="en-US" sz="2200" b="0" dirty="0" smtClean="0">
              <a:solidFill>
                <a:schemeClr val="tx2"/>
              </a:solidFill>
            </a:endParaRP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7170" name="Picture 2" descr="http://www.texasbeyondhistory.net/forts/images/frontierfamily-l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5028" y="3551110"/>
            <a:ext cx="4608417" cy="286874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longhorn catt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2438400"/>
            <a:ext cx="1905000" cy="29241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www.texasbeyondhistory.net/forts/images/comanche-l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926" y="3885248"/>
            <a:ext cx="3056874" cy="2116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630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20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7890">
                                            <p:txEl>
                                              <p:pRg st="0" end="0"/>
                                            </p:txEl>
                                          </p:spTgt>
                                        </p:tgtEl>
                                        <p:attrNameLst>
                                          <p:attrName>style.visibility</p:attrName>
                                        </p:attrNameLst>
                                      </p:cBhvr>
                                      <p:to>
                                        <p:strVal val="visible"/>
                                      </p:to>
                                    </p:set>
                                    <p:anim to="" calcmode="lin" valueType="num">
                                      <p:cBhvr>
                                        <p:cTn id="12" dur="1" fill="hold"/>
                                        <p:tgtEl>
                                          <p:spTgt spid="37890">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7890">
                                            <p:txEl>
                                              <p:pRg st="1" end="1"/>
                                            </p:txEl>
                                          </p:spTgt>
                                        </p:tgtEl>
                                        <p:attrNameLst>
                                          <p:attrName>style.visibility</p:attrName>
                                        </p:attrNameLst>
                                      </p:cBhvr>
                                      <p:to>
                                        <p:strVal val="visible"/>
                                      </p:to>
                                    </p:set>
                                    <p:anim to="" calcmode="lin" valueType="num">
                                      <p:cBhvr>
                                        <p:cTn id="15" dur="1" fill="hold"/>
                                        <p:tgtEl>
                                          <p:spTgt spid="3789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6974"/>
            <a:ext cx="3985710" cy="722864"/>
          </a:xfrm>
        </p:spPr>
        <p:txBody>
          <a:bodyPr>
            <a:normAutofit fontScale="90000"/>
          </a:bodyPr>
          <a:lstStyle/>
          <a:p>
            <a:r>
              <a:rPr lang="en-US" b="1" dirty="0">
                <a:solidFill>
                  <a:srgbClr val="E68200"/>
                </a:solidFill>
              </a:rPr>
              <a:t>Stephen</a:t>
            </a:r>
            <a:r>
              <a:rPr lang="en-US" b="1" dirty="0">
                <a:solidFill>
                  <a:schemeClr val="hlink"/>
                </a:solidFill>
              </a:rPr>
              <a:t> F. Austin</a:t>
            </a:r>
            <a:endParaRPr lang="en-US" dirty="0"/>
          </a:p>
        </p:txBody>
      </p:sp>
      <p:sp>
        <p:nvSpPr>
          <p:cNvPr id="3" name="Content Placeholder 2"/>
          <p:cNvSpPr>
            <a:spLocks noGrp="1"/>
          </p:cNvSpPr>
          <p:nvPr>
            <p:ph idx="1"/>
          </p:nvPr>
        </p:nvSpPr>
        <p:spPr>
          <a:xfrm>
            <a:off x="609600" y="1371600"/>
            <a:ext cx="3962401" cy="4461029"/>
          </a:xfrm>
        </p:spPr>
        <p:txBody>
          <a:bodyPr>
            <a:normAutofit/>
          </a:bodyPr>
          <a:lstStyle/>
          <a:p>
            <a:pPr>
              <a:spcBef>
                <a:spcPct val="50000"/>
              </a:spcBef>
            </a:pPr>
            <a:r>
              <a:rPr lang="en-US" sz="2200" dirty="0" err="1" smtClean="0"/>
              <a:t>Empresario</a:t>
            </a:r>
            <a:r>
              <a:rPr lang="en-US" sz="2200" dirty="0" smtClean="0"/>
              <a:t> who started </a:t>
            </a:r>
            <a:r>
              <a:rPr lang="en-US" sz="2200" dirty="0"/>
              <a:t>a colony on lower the Colorado River in 1822.</a:t>
            </a:r>
          </a:p>
          <a:p>
            <a:pPr lvl="1">
              <a:spcBef>
                <a:spcPct val="10000"/>
              </a:spcBef>
            </a:pPr>
            <a:r>
              <a:rPr lang="en-US" dirty="0"/>
              <a:t>Success attracted more settlers, who received free land in exchange for obeying Mexican laws.</a:t>
            </a:r>
          </a:p>
          <a:p>
            <a:pPr>
              <a:spcBef>
                <a:spcPct val="50000"/>
              </a:spcBef>
            </a:pPr>
            <a:r>
              <a:rPr lang="en-US" sz="2200" dirty="0" smtClean="0"/>
              <a:t>Mexico was concerned about the number of Americans and banned further settlement.</a:t>
            </a:r>
          </a:p>
          <a:p>
            <a:endParaRPr lang="en-US" dirty="0"/>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pic>
        <p:nvPicPr>
          <p:cNvPr id="1026" name="Picture 2" descr="Portrait of Stephen F. Austin"/>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34"/>
          <a:stretch/>
        </p:blipFill>
        <p:spPr bwMode="auto">
          <a:xfrm>
            <a:off x="4648200" y="1219200"/>
            <a:ext cx="3847752"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485235" y="5943600"/>
            <a:ext cx="4173681" cy="646331"/>
          </a:xfrm>
          <a:prstGeom prst="rect">
            <a:avLst/>
          </a:prstGeom>
        </p:spPr>
        <p:txBody>
          <a:bodyPr wrap="square">
            <a:spAutoFit/>
          </a:bodyPr>
          <a:lstStyle/>
          <a:p>
            <a:r>
              <a:rPr lang="en-US" sz="1200" dirty="0"/>
              <a:t>Portrait of Stephen F. Austin, by William Howard, 1833. Miniature watercolor portrait on ivory, James Perry Bryan Papers.</a:t>
            </a:r>
          </a:p>
        </p:txBody>
      </p:sp>
    </p:spTree>
    <p:extLst>
      <p:ext uri="{BB962C8B-B14F-4D97-AF65-F5344CB8AC3E}">
        <p14:creationId xmlns:p14="http://schemas.microsoft.com/office/powerpoint/2010/main" xmlns="" val="290315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7664"/>
            <a:ext cx="8077200" cy="1143000"/>
          </a:xfrm>
        </p:spPr>
        <p:txBody>
          <a:bodyPr>
            <a:normAutofit fontScale="90000"/>
          </a:bodyPr>
          <a:lstStyle/>
          <a:p>
            <a:r>
              <a:rPr lang="en-US" b="1" dirty="0" smtClean="0">
                <a:solidFill>
                  <a:schemeClr val="hlink"/>
                </a:solidFill>
              </a:rPr>
              <a:t>General </a:t>
            </a:r>
            <a:r>
              <a:rPr lang="en-US" b="1" dirty="0">
                <a:solidFill>
                  <a:schemeClr val="hlink"/>
                </a:solidFill>
              </a:rPr>
              <a:t>A</a:t>
            </a:r>
            <a:r>
              <a:rPr lang="en-US" b="1" dirty="0" smtClean="0">
                <a:solidFill>
                  <a:schemeClr val="hlink"/>
                </a:solidFill>
              </a:rPr>
              <a:t>ntonio</a:t>
            </a:r>
            <a:r>
              <a:rPr lang="en-US" b="1" dirty="0" smtClean="0"/>
              <a:t> </a:t>
            </a:r>
            <a:r>
              <a:rPr lang="en-US" b="1" dirty="0" err="1">
                <a:solidFill>
                  <a:schemeClr val="hlink"/>
                </a:solidFill>
              </a:rPr>
              <a:t>López</a:t>
            </a:r>
            <a:r>
              <a:rPr lang="en-US" b="1" dirty="0">
                <a:solidFill>
                  <a:schemeClr val="hlink"/>
                </a:solidFill>
              </a:rPr>
              <a:t> de Santa Anna</a:t>
            </a:r>
            <a:endParaRPr lang="en-US" dirty="0"/>
          </a:p>
        </p:txBody>
      </p:sp>
      <p:sp>
        <p:nvSpPr>
          <p:cNvPr id="3" name="Content Placeholder 2"/>
          <p:cNvSpPr>
            <a:spLocks noGrp="1"/>
          </p:cNvSpPr>
          <p:nvPr>
            <p:ph idx="1"/>
          </p:nvPr>
        </p:nvSpPr>
        <p:spPr>
          <a:xfrm>
            <a:off x="533400" y="2323652"/>
            <a:ext cx="4191000" cy="3508977"/>
          </a:xfrm>
        </p:spPr>
        <p:txBody>
          <a:bodyPr>
            <a:normAutofit fontScale="92500"/>
          </a:bodyPr>
          <a:lstStyle/>
          <a:p>
            <a:r>
              <a:rPr lang="en-US" dirty="0" smtClean="0"/>
              <a:t>became </a:t>
            </a:r>
            <a:r>
              <a:rPr lang="en-US" dirty="0"/>
              <a:t>the ruler of Mexico</a:t>
            </a:r>
            <a:r>
              <a:rPr lang="en-US" dirty="0" smtClean="0"/>
              <a:t>.</a:t>
            </a:r>
          </a:p>
          <a:p>
            <a:r>
              <a:rPr lang="en-US" dirty="0"/>
              <a:t>called "the Napoleon of the </a:t>
            </a:r>
            <a:r>
              <a:rPr lang="en-US" dirty="0" smtClean="0"/>
              <a:t>West"</a:t>
            </a:r>
            <a:endParaRPr lang="en-US" dirty="0"/>
          </a:p>
          <a:p>
            <a:r>
              <a:rPr lang="en-US" dirty="0"/>
              <a:t>Mexico </a:t>
            </a:r>
            <a:r>
              <a:rPr lang="en-US" dirty="0" smtClean="0"/>
              <a:t>lost half </a:t>
            </a:r>
            <a:r>
              <a:rPr lang="en-US" dirty="0"/>
              <a:t>its </a:t>
            </a:r>
            <a:r>
              <a:rPr lang="en-US" dirty="0" smtClean="0"/>
              <a:t>territory under his leadership</a:t>
            </a:r>
          </a:p>
          <a:p>
            <a:pPr lvl="1"/>
            <a:r>
              <a:rPr lang="en-US" dirty="0" smtClean="0"/>
              <a:t>the </a:t>
            </a:r>
            <a:r>
              <a:rPr lang="en-US" dirty="0"/>
              <a:t>Texas Revolution </a:t>
            </a:r>
            <a:endParaRPr lang="en-US" dirty="0" smtClean="0"/>
          </a:p>
          <a:p>
            <a:pPr lvl="1"/>
            <a:r>
              <a:rPr lang="en-US" dirty="0" smtClean="0"/>
              <a:t>Mexican </a:t>
            </a:r>
            <a:r>
              <a:rPr lang="en-US" dirty="0"/>
              <a:t>Cession of 1848.</a:t>
            </a:r>
          </a:p>
        </p:txBody>
      </p:sp>
      <p:pic>
        <p:nvPicPr>
          <p:cNvPr id="2050" name="Picture 2" descr="File:Santaann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600200"/>
            <a:ext cx="369570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079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53943"/>
            <a:ext cx="7643813" cy="1447800"/>
          </a:xfrm>
        </p:spPr>
        <p:txBody>
          <a:bodyPr>
            <a:normAutofit fontScale="90000"/>
          </a:bodyPr>
          <a:lstStyle/>
          <a:p>
            <a:pPr algn="ctr" eaLnBrk="1" hangingPunct="1"/>
            <a:r>
              <a:rPr lang="en-US" sz="3200" b="1" dirty="0" smtClean="0"/>
              <a:t>Texans revolted against Mexican rule and established an independent nation</a:t>
            </a:r>
          </a:p>
        </p:txBody>
      </p:sp>
      <p:sp>
        <p:nvSpPr>
          <p:cNvPr id="38915" name="Rectangle 3"/>
          <p:cNvSpPr>
            <a:spLocks noGrp="1" noChangeArrowheads="1"/>
          </p:cNvSpPr>
          <p:nvPr>
            <p:ph idx="1"/>
          </p:nvPr>
        </p:nvSpPr>
        <p:spPr>
          <a:xfrm>
            <a:off x="457200" y="2209800"/>
            <a:ext cx="8229600" cy="4267200"/>
          </a:xfrm>
        </p:spPr>
        <p:txBody>
          <a:bodyPr>
            <a:normAutofit/>
          </a:bodyPr>
          <a:lstStyle/>
          <a:p>
            <a:pPr eaLnBrk="1" hangingPunct="1">
              <a:spcBef>
                <a:spcPct val="50000"/>
              </a:spcBef>
            </a:pPr>
            <a:r>
              <a:rPr lang="en-US" dirty="0" smtClean="0">
                <a:solidFill>
                  <a:schemeClr val="tx2"/>
                </a:solidFill>
              </a:rPr>
              <a:t>War began October 1835 in a battle at Gonzales, Texas.  </a:t>
            </a:r>
          </a:p>
          <a:p>
            <a:pPr eaLnBrk="1" hangingPunct="1">
              <a:spcBef>
                <a:spcPct val="50000"/>
              </a:spcBef>
            </a:pPr>
            <a:r>
              <a:rPr lang="en-US" dirty="0" smtClean="0">
                <a:solidFill>
                  <a:schemeClr val="tx2"/>
                </a:solidFill>
              </a:rPr>
              <a:t>Texans declared independence on March 2, 1836. </a:t>
            </a:r>
          </a:p>
          <a:p>
            <a:pPr eaLnBrk="1" hangingPunct="1">
              <a:spcBef>
                <a:spcPct val="50000"/>
              </a:spcBef>
            </a:pPr>
            <a:r>
              <a:rPr lang="en-US" dirty="0" smtClean="0">
                <a:solidFill>
                  <a:schemeClr val="tx2"/>
                </a:solidFill>
              </a:rPr>
              <a:t>The Republic of Texas was established.</a:t>
            </a:r>
          </a:p>
          <a:p>
            <a:pPr eaLnBrk="1" hangingPunct="1">
              <a:spcBef>
                <a:spcPct val="50000"/>
              </a:spcBef>
            </a:pPr>
            <a:r>
              <a:rPr lang="en-US" dirty="0" smtClean="0">
                <a:solidFill>
                  <a:schemeClr val="tx2"/>
                </a:solidFill>
              </a:rPr>
              <a:t>Sam Houston was named head of the Texas army.</a:t>
            </a:r>
          </a:p>
          <a:p>
            <a:pPr eaLnBrk="1" hangingPunct="1">
              <a:spcBef>
                <a:spcPct val="50000"/>
              </a:spcBef>
            </a:pPr>
            <a:r>
              <a:rPr lang="en-US" dirty="0" smtClean="0">
                <a:solidFill>
                  <a:schemeClr val="tx2"/>
                </a:solidFill>
              </a:rPr>
              <a:t>Stephen F. Austin went to the United States to seek money and troops</a:t>
            </a:r>
            <a:r>
              <a:rPr lang="en-US" sz="2400" dirty="0" smtClean="0">
                <a:solidFill>
                  <a:schemeClr val="tx2"/>
                </a:solidFill>
              </a:rPr>
              <a:t>.</a:t>
            </a:r>
          </a:p>
          <a:p>
            <a:pPr eaLnBrk="1" hangingPunct="1"/>
            <a:endParaRPr lang="en-US" sz="2400" dirty="0" smtClean="0"/>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76450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to="" calcmode="lin" valueType="num">
                                      <p:cBhvr>
                                        <p:cTn id="12" dur="1" fill="hold"/>
                                        <p:tgtEl>
                                          <p:spTgt spid="3891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 to="" calcmode="lin" valueType="num">
                                      <p:cBhvr>
                                        <p:cTn id="17" dur="1" fill="hold"/>
                                        <p:tgtEl>
                                          <p:spTgt spid="3891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 to="" calcmode="lin" valueType="num">
                                      <p:cBhvr>
                                        <p:cTn id="22" dur="1" fill="hold"/>
                                        <p:tgtEl>
                                          <p:spTgt spid="3891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 to="" calcmode="lin" valueType="num">
                                      <p:cBhvr>
                                        <p:cTn id="27" dur="1" fill="hold"/>
                                        <p:tgtEl>
                                          <p:spTgt spid="38915">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8915">
                                            <p:txEl>
                                              <p:pRg st="4" end="4"/>
                                            </p:txEl>
                                          </p:spTgt>
                                        </p:tgtEl>
                                        <p:attrNameLst>
                                          <p:attrName>style.visibility</p:attrName>
                                        </p:attrNameLst>
                                      </p:cBhvr>
                                      <p:to>
                                        <p:strVal val="visible"/>
                                      </p:to>
                                    </p:set>
                                    <p:anim to="" calcmode="lin" valueType="num">
                                      <p:cBhvr>
                                        <p:cTn id="32" dur="1" fill="hold"/>
                                        <p:tgtEl>
                                          <p:spTgt spid="3891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533400"/>
            <a:ext cx="7643813" cy="1143000"/>
          </a:xfrm>
          <a:noFill/>
        </p:spPr>
        <p:txBody>
          <a:bodyPr>
            <a:normAutofit/>
          </a:bodyPr>
          <a:lstStyle/>
          <a:p>
            <a:pPr algn="ctr"/>
            <a:r>
              <a:rPr lang="en-US" sz="5400" b="1" dirty="0" smtClean="0">
                <a:solidFill>
                  <a:schemeClr val="hlink"/>
                </a:solidFill>
              </a:rPr>
              <a:t>Battle at the Alamo</a:t>
            </a:r>
            <a:endParaRPr lang="en-US" sz="5400" b="1" dirty="0" smtClean="0"/>
          </a:p>
        </p:txBody>
      </p:sp>
      <p:sp>
        <p:nvSpPr>
          <p:cNvPr id="39939" name="Rectangle 3"/>
          <p:cNvSpPr>
            <a:spLocks noGrp="1" noChangeArrowheads="1"/>
          </p:cNvSpPr>
          <p:nvPr>
            <p:ph sz="quarter" idx="13"/>
          </p:nvPr>
        </p:nvSpPr>
        <p:spPr>
          <a:xfrm>
            <a:off x="872836" y="1752600"/>
            <a:ext cx="7356763" cy="4343400"/>
          </a:xfrm>
        </p:spPr>
        <p:txBody>
          <a:bodyPr>
            <a:normAutofit/>
          </a:bodyPr>
          <a:lstStyle/>
          <a:p>
            <a:pPr eaLnBrk="1" hangingPunct="1">
              <a:lnSpc>
                <a:spcPct val="90000"/>
              </a:lnSpc>
            </a:pPr>
            <a:r>
              <a:rPr lang="en-US" sz="2200" dirty="0" smtClean="0"/>
              <a:t>Texans’ actions angered Santa Anna.</a:t>
            </a:r>
          </a:p>
          <a:p>
            <a:pPr eaLnBrk="1" hangingPunct="1">
              <a:lnSpc>
                <a:spcPct val="90000"/>
              </a:lnSpc>
              <a:buNone/>
            </a:pPr>
            <a:endParaRPr lang="en-US" sz="2200" dirty="0" smtClean="0"/>
          </a:p>
          <a:p>
            <a:pPr eaLnBrk="1" hangingPunct="1">
              <a:lnSpc>
                <a:spcPct val="90000"/>
              </a:lnSpc>
            </a:pPr>
            <a:r>
              <a:rPr lang="en-US" sz="2200" dirty="0" smtClean="0"/>
              <a:t>Texas force of fewer than 200, led by Colonel Jim Travis, occupied </a:t>
            </a:r>
            <a:r>
              <a:rPr lang="en-US" sz="2200" b="1" dirty="0" smtClean="0"/>
              <a:t>Alamo </a:t>
            </a:r>
            <a:r>
              <a:rPr lang="en-US" sz="2200" dirty="0" smtClean="0"/>
              <a:t>mission near San Antonio. </a:t>
            </a:r>
          </a:p>
          <a:p>
            <a:pPr eaLnBrk="1" hangingPunct="1">
              <a:lnSpc>
                <a:spcPct val="90000"/>
              </a:lnSpc>
              <a:buNone/>
            </a:pPr>
            <a:endParaRPr lang="en-US" sz="2200" dirty="0" smtClean="0"/>
          </a:p>
          <a:p>
            <a:pPr eaLnBrk="1" hangingPunct="1">
              <a:lnSpc>
                <a:spcPct val="90000"/>
              </a:lnSpc>
            </a:pPr>
            <a:r>
              <a:rPr lang="en-US" sz="2200" dirty="0" smtClean="0"/>
              <a:t>From February 23 to March 6, 1836, Texans held out against huge Mexican army. </a:t>
            </a:r>
          </a:p>
          <a:p>
            <a:pPr eaLnBrk="1" hangingPunct="1">
              <a:lnSpc>
                <a:spcPct val="90000"/>
              </a:lnSpc>
              <a:buNone/>
            </a:pPr>
            <a:endParaRPr lang="en-US" sz="2200" dirty="0" smtClean="0"/>
          </a:p>
          <a:p>
            <a:pPr eaLnBrk="1" hangingPunct="1">
              <a:lnSpc>
                <a:spcPct val="90000"/>
              </a:lnSpc>
            </a:pPr>
            <a:r>
              <a:rPr lang="en-US" sz="2200" dirty="0" smtClean="0"/>
              <a:t>All defenders killed in Mexican attack on March 6.</a:t>
            </a:r>
          </a:p>
        </p:txBody>
      </p:sp>
      <p:sp>
        <p:nvSpPr>
          <p:cNvPr id="6" name="TextBox 5"/>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366210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to="" calcmode="lin" valueType="num">
                                      <p:cBhvr>
                                        <p:cTn id="12" dur="1" fill="hold"/>
                                        <p:tgtEl>
                                          <p:spTgt spid="3993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 to="" calcmode="lin" valueType="num">
                                      <p:cBhvr>
                                        <p:cTn id="17" dur="1" fill="hold"/>
                                        <p:tgtEl>
                                          <p:spTgt spid="3993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 to="" calcmode="lin" valueType="num">
                                      <p:cBhvr>
                                        <p:cTn id="22" dur="1" fill="hold"/>
                                        <p:tgtEl>
                                          <p:spTgt spid="39939">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 to="" calcmode="lin" valueType="num">
                                      <p:cBhvr>
                                        <p:cTn id="27" dur="1" fill="hold"/>
                                        <p:tgtEl>
                                          <p:spTgt spid="399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descr="aerial-alamo.jpg"/>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27233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81000"/>
            <a:ext cx="8534400" cy="1676400"/>
          </a:xfrm>
        </p:spPr>
        <p:txBody>
          <a:bodyPr>
            <a:normAutofit/>
          </a:bodyPr>
          <a:lstStyle/>
          <a:p>
            <a:r>
              <a:rPr lang="en-US" sz="4800" b="1" dirty="0" smtClean="0"/>
              <a:t>Section 1: </a:t>
            </a:r>
            <a:br>
              <a:rPr lang="en-US" sz="4800" b="1" dirty="0" smtClean="0"/>
            </a:br>
            <a:r>
              <a:rPr lang="en-US" sz="4800" b="1" dirty="0" smtClean="0"/>
              <a:t>Trails to the West</a:t>
            </a:r>
            <a:endParaRPr lang="en-US" sz="4800" b="1" dirty="0"/>
          </a:p>
        </p:txBody>
      </p:sp>
      <p:sp>
        <p:nvSpPr>
          <p:cNvPr id="5" name="Text Placeholder 4"/>
          <p:cNvSpPr>
            <a:spLocks noGrp="1"/>
          </p:cNvSpPr>
          <p:nvPr>
            <p:ph type="body" idx="1"/>
          </p:nvPr>
        </p:nvSpPr>
        <p:spPr>
          <a:xfrm>
            <a:off x="457200" y="2126754"/>
            <a:ext cx="7924800" cy="4642336"/>
          </a:xfrm>
        </p:spPr>
        <p:txBody>
          <a:bodyPr>
            <a:normAutofit fontScale="92500" lnSpcReduction="10000"/>
          </a:bodyPr>
          <a:lstStyle/>
          <a:p>
            <a:r>
              <a:rPr lang="en-US" b="1" u="sng" dirty="0" smtClean="0">
                <a:solidFill>
                  <a:schemeClr val="tx1"/>
                </a:solidFill>
              </a:rPr>
              <a:t>Key Terms &amp; People:</a:t>
            </a:r>
          </a:p>
          <a:p>
            <a:endParaRPr lang="en-US" dirty="0" smtClean="0">
              <a:solidFill>
                <a:schemeClr val="tx1"/>
              </a:solidFill>
            </a:endParaRPr>
          </a:p>
          <a:p>
            <a:r>
              <a:rPr lang="en-US" sz="2400" b="1" dirty="0" smtClean="0">
                <a:solidFill>
                  <a:schemeClr val="tx1"/>
                </a:solidFill>
              </a:rPr>
              <a:t>John Jacob Astor- </a:t>
            </a:r>
            <a:r>
              <a:rPr lang="en-US" sz="2400" dirty="0" smtClean="0">
                <a:solidFill>
                  <a:schemeClr val="tx1"/>
                </a:solidFill>
              </a:rPr>
              <a:t>owner of American Fur Company one of largest trading Companies in America</a:t>
            </a:r>
          </a:p>
          <a:p>
            <a:r>
              <a:rPr lang="en-US" sz="2400" b="1" dirty="0" smtClean="0">
                <a:solidFill>
                  <a:schemeClr val="tx1"/>
                </a:solidFill>
              </a:rPr>
              <a:t>Mountain Men </a:t>
            </a:r>
            <a:r>
              <a:rPr lang="en-US" sz="2400" dirty="0" smtClean="0">
                <a:solidFill>
                  <a:schemeClr val="tx1"/>
                </a:solidFill>
              </a:rPr>
              <a:t>– name for Fur traders and trappers</a:t>
            </a:r>
          </a:p>
          <a:p>
            <a:r>
              <a:rPr lang="en-US" sz="2400" b="1" dirty="0" smtClean="0">
                <a:solidFill>
                  <a:schemeClr val="tx1"/>
                </a:solidFill>
              </a:rPr>
              <a:t>Oregon Trail </a:t>
            </a:r>
            <a:r>
              <a:rPr lang="en-US" sz="2400" dirty="0" smtClean="0">
                <a:solidFill>
                  <a:schemeClr val="tx1"/>
                </a:solidFill>
              </a:rPr>
              <a:t>– 2,000 mile long trail from Iowa &amp; Missouri west to Oregon Country</a:t>
            </a:r>
          </a:p>
          <a:p>
            <a:r>
              <a:rPr lang="en-US" sz="2400" b="1" dirty="0" smtClean="0">
                <a:solidFill>
                  <a:schemeClr val="tx1"/>
                </a:solidFill>
              </a:rPr>
              <a:t>Santa Fe Trail </a:t>
            </a:r>
            <a:r>
              <a:rPr lang="en-US" sz="2400" dirty="0" smtClean="0">
                <a:solidFill>
                  <a:schemeClr val="tx1"/>
                </a:solidFill>
              </a:rPr>
              <a:t>– wagon trail from Missouri to Santa Fe New Mexico</a:t>
            </a:r>
          </a:p>
          <a:p>
            <a:r>
              <a:rPr lang="en-US" sz="2400" b="1" dirty="0" smtClean="0">
                <a:solidFill>
                  <a:schemeClr val="tx1"/>
                </a:solidFill>
              </a:rPr>
              <a:t>Mormons</a:t>
            </a:r>
            <a:r>
              <a:rPr lang="en-US" sz="2400" dirty="0" smtClean="0">
                <a:solidFill>
                  <a:schemeClr val="tx1"/>
                </a:solidFill>
              </a:rPr>
              <a:t> – members of Joseph Smiths church of Latter Day Saints</a:t>
            </a:r>
          </a:p>
          <a:p>
            <a:r>
              <a:rPr lang="en-US" sz="2400" b="1" dirty="0" smtClean="0">
                <a:solidFill>
                  <a:schemeClr val="tx1"/>
                </a:solidFill>
              </a:rPr>
              <a:t>Brigham Young </a:t>
            </a:r>
            <a:r>
              <a:rPr lang="en-US" sz="2400" dirty="0" smtClean="0">
                <a:solidFill>
                  <a:schemeClr val="tx1"/>
                </a:solidFill>
              </a:rPr>
              <a:t>– Brigham Young became Leader of the Mormons &amp; settled in Utah</a:t>
            </a:r>
            <a:endParaRPr lang="en-US" dirty="0">
              <a:solidFill>
                <a:schemeClr val="tx1"/>
              </a:solidFill>
            </a:endParaRPr>
          </a:p>
        </p:txBody>
      </p:sp>
      <p:sp>
        <p:nvSpPr>
          <p:cNvPr id="6" name="TextBox 5"/>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38673905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heel(1)">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heel(1)">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heel(1)">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heel(1)">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heel(1)">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heel(1)">
                                      <p:cBhvr>
                                        <p:cTn id="3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he alam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70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out)">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054" y="685800"/>
            <a:ext cx="7024744" cy="1143000"/>
          </a:xfrm>
        </p:spPr>
        <p:txBody>
          <a:bodyPr>
            <a:normAutofit fontScale="90000"/>
          </a:bodyPr>
          <a:lstStyle/>
          <a:p>
            <a:r>
              <a:rPr lang="en-US" sz="4400" b="1" dirty="0">
                <a:solidFill>
                  <a:schemeClr val="hlink"/>
                </a:solidFill>
              </a:rPr>
              <a:t>Battle of San Jacinto</a:t>
            </a:r>
            <a:r>
              <a:rPr lang="en-US" sz="5300" dirty="0"/>
              <a:t> </a:t>
            </a:r>
            <a:r>
              <a:rPr lang="en-US" dirty="0"/>
              <a:t/>
            </a:r>
            <a:br>
              <a:rPr lang="en-US" dirty="0"/>
            </a:br>
            <a:endParaRPr lang="en-US" dirty="0"/>
          </a:p>
        </p:txBody>
      </p:sp>
      <p:sp>
        <p:nvSpPr>
          <p:cNvPr id="6" name="Content Placeholder 5"/>
          <p:cNvSpPr>
            <a:spLocks noGrp="1"/>
          </p:cNvSpPr>
          <p:nvPr>
            <p:ph idx="1"/>
          </p:nvPr>
        </p:nvSpPr>
        <p:spPr>
          <a:xfrm>
            <a:off x="387247" y="2992802"/>
            <a:ext cx="2895599" cy="3865198"/>
          </a:xfrm>
        </p:spPr>
        <p:txBody>
          <a:bodyPr>
            <a:normAutofit/>
          </a:bodyPr>
          <a:lstStyle/>
          <a:p>
            <a:pPr>
              <a:lnSpc>
                <a:spcPct val="90000"/>
              </a:lnSpc>
            </a:pPr>
            <a:r>
              <a:rPr lang="en-US" dirty="0" smtClean="0"/>
              <a:t>Mexican army was destroyed.</a:t>
            </a:r>
            <a:endParaRPr lang="en-US" dirty="0"/>
          </a:p>
          <a:p>
            <a:pPr>
              <a:lnSpc>
                <a:spcPct val="90000"/>
              </a:lnSpc>
            </a:pPr>
            <a:r>
              <a:rPr lang="en-US" dirty="0"/>
              <a:t>Santa </a:t>
            </a:r>
            <a:r>
              <a:rPr lang="en-US" dirty="0" smtClean="0"/>
              <a:t>Anna was captured</a:t>
            </a:r>
          </a:p>
          <a:p>
            <a:pPr>
              <a:lnSpc>
                <a:spcPct val="90000"/>
              </a:lnSpc>
            </a:pPr>
            <a:r>
              <a:rPr lang="en-US" dirty="0" smtClean="0"/>
              <a:t>He was forced </a:t>
            </a:r>
            <a:r>
              <a:rPr lang="en-US" dirty="0"/>
              <a:t>to sign treaty giving Texas independence</a:t>
            </a:r>
          </a:p>
        </p:txBody>
      </p:sp>
      <p:sp>
        <p:nvSpPr>
          <p:cNvPr id="8" name="TextBox 7"/>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4100" name="Picture 4" descr="File:San-jacinto-battle-map2-15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3124200"/>
            <a:ext cx="5410200" cy="33475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81000" y="1317850"/>
            <a:ext cx="8229600" cy="1975926"/>
          </a:xfrm>
          <a:prstGeom prst="rect">
            <a:avLst/>
          </a:prstGeom>
        </p:spPr>
        <p:txBody>
          <a:bodyPr wrap="square">
            <a:spAutoFit/>
          </a:bodyPr>
          <a:lstStyle/>
          <a:p>
            <a:pPr marL="342900" lvl="0" indent="-274320">
              <a:lnSpc>
                <a:spcPct val="90000"/>
              </a:lnSpc>
              <a:spcBef>
                <a:spcPct val="20000"/>
              </a:spcBef>
              <a:buClr>
                <a:srgbClr val="94C600"/>
              </a:buClr>
              <a:buSzPct val="76000"/>
              <a:buFont typeface="Wingdings 2" pitchFamily="18" charset="2"/>
              <a:buChar char=""/>
            </a:pPr>
            <a:r>
              <a:rPr lang="en-US" sz="2400" dirty="0">
                <a:solidFill>
                  <a:srgbClr val="3E3D2D"/>
                </a:solidFill>
              </a:rPr>
              <a:t>Santa Anna chased Texans under Sam Houston.</a:t>
            </a:r>
          </a:p>
          <a:p>
            <a:pPr marL="342900" lvl="0" indent="-274320">
              <a:lnSpc>
                <a:spcPct val="90000"/>
              </a:lnSpc>
              <a:spcBef>
                <a:spcPct val="20000"/>
              </a:spcBef>
              <a:buClr>
                <a:srgbClr val="94C600"/>
              </a:buClr>
              <a:buSzPct val="76000"/>
              <a:buFont typeface="Wingdings 2" pitchFamily="18" charset="2"/>
              <a:buChar char=""/>
            </a:pPr>
            <a:r>
              <a:rPr lang="en-US" sz="2400" dirty="0">
                <a:solidFill>
                  <a:srgbClr val="3E3D2D"/>
                </a:solidFill>
              </a:rPr>
              <a:t>Texans took stand at San Jacinto River near Galveston Bay</a:t>
            </a:r>
            <a:r>
              <a:rPr lang="en-US" sz="2400" dirty="0" smtClean="0">
                <a:solidFill>
                  <a:srgbClr val="3E3D2D"/>
                </a:solidFill>
              </a:rPr>
              <a:t>.</a:t>
            </a:r>
          </a:p>
          <a:p>
            <a:pPr marL="342900" indent="-274320">
              <a:lnSpc>
                <a:spcPct val="90000"/>
              </a:lnSpc>
              <a:spcBef>
                <a:spcPct val="20000"/>
              </a:spcBef>
              <a:buClr>
                <a:srgbClr val="94C600"/>
              </a:buClr>
              <a:buSzPct val="76000"/>
              <a:buFont typeface="Wingdings 2" pitchFamily="18" charset="2"/>
              <a:buChar char=""/>
            </a:pPr>
            <a:r>
              <a:rPr lang="en-US" sz="2400" dirty="0"/>
              <a:t>Houston’s forces attacked on April 21, 1836, </a:t>
            </a:r>
          </a:p>
          <a:p>
            <a:pPr marL="342900" lvl="0" indent="-274320">
              <a:lnSpc>
                <a:spcPct val="90000"/>
              </a:lnSpc>
              <a:spcBef>
                <a:spcPct val="20000"/>
              </a:spcBef>
              <a:buClr>
                <a:srgbClr val="94C600"/>
              </a:buClr>
              <a:buSzPct val="76000"/>
              <a:buFont typeface="Wingdings 2" pitchFamily="18" charset="2"/>
              <a:buChar char=""/>
            </a:pPr>
            <a:endParaRPr lang="en-US" sz="2400" dirty="0">
              <a:solidFill>
                <a:srgbClr val="3E3D2D"/>
              </a:solidFill>
            </a:endParaRPr>
          </a:p>
        </p:txBody>
      </p:sp>
    </p:spTree>
    <p:extLst>
      <p:ext uri="{BB962C8B-B14F-4D97-AF65-F5344CB8AC3E}">
        <p14:creationId xmlns:p14="http://schemas.microsoft.com/office/powerpoint/2010/main" xmlns="" val="972297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arm2.staticflickr.com/1319/1326709962_674af2b53c_z.jpg?zz=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4164"/>
            <a:ext cx="9547860" cy="71608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496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381000" y="261610"/>
            <a:ext cx="6400800" cy="1143000"/>
          </a:xfrm>
          <a:noFill/>
        </p:spPr>
        <p:txBody>
          <a:bodyPr>
            <a:normAutofit fontScale="90000"/>
          </a:bodyPr>
          <a:lstStyle/>
          <a:p>
            <a:pPr algn="ctr" eaLnBrk="1" hangingPunct="1"/>
            <a:r>
              <a:rPr lang="en-US" sz="5400" b="1" dirty="0" smtClean="0"/>
              <a:t>Independent Nation</a:t>
            </a:r>
            <a:r>
              <a:rPr lang="en-US" dirty="0" smtClean="0"/>
              <a:t> </a:t>
            </a:r>
          </a:p>
        </p:txBody>
      </p:sp>
      <p:sp>
        <p:nvSpPr>
          <p:cNvPr id="40962" name="Rectangle 2"/>
          <p:cNvSpPr>
            <a:spLocks noGrp="1" noChangeArrowheads="1"/>
          </p:cNvSpPr>
          <p:nvPr>
            <p:ph idx="1"/>
          </p:nvPr>
        </p:nvSpPr>
        <p:spPr>
          <a:xfrm>
            <a:off x="457200" y="1524000"/>
            <a:ext cx="8229600" cy="5257800"/>
          </a:xfrm>
        </p:spPr>
        <p:txBody>
          <a:bodyPr/>
          <a:lstStyle/>
          <a:p>
            <a:pPr eaLnBrk="1" hangingPunct="1">
              <a:lnSpc>
                <a:spcPct val="90000"/>
              </a:lnSpc>
              <a:spcBef>
                <a:spcPct val="0"/>
              </a:spcBef>
            </a:pPr>
            <a:r>
              <a:rPr lang="en-US" sz="2700" smtClean="0">
                <a:solidFill>
                  <a:schemeClr val="tx2"/>
                </a:solidFill>
              </a:rPr>
              <a:t>Sam Houston was the hero of the new independent nation of Texas and was elected president.</a:t>
            </a:r>
          </a:p>
          <a:p>
            <a:pPr eaLnBrk="1" hangingPunct="1">
              <a:lnSpc>
                <a:spcPct val="90000"/>
              </a:lnSpc>
              <a:spcBef>
                <a:spcPct val="0"/>
              </a:spcBef>
            </a:pPr>
            <a:r>
              <a:rPr lang="en-US" sz="2700" smtClean="0">
                <a:solidFill>
                  <a:schemeClr val="tx2"/>
                </a:solidFill>
              </a:rPr>
              <a:t>To increase population, Texas offered land grants to new settlers.</a:t>
            </a:r>
          </a:p>
          <a:p>
            <a:pPr eaLnBrk="1" hangingPunct="1">
              <a:lnSpc>
                <a:spcPct val="90000"/>
              </a:lnSpc>
              <a:spcBef>
                <a:spcPct val="0"/>
              </a:spcBef>
            </a:pPr>
            <a:r>
              <a:rPr lang="en-US" sz="2700" smtClean="0">
                <a:solidFill>
                  <a:schemeClr val="tx2"/>
                </a:solidFill>
              </a:rPr>
              <a:t>Most Texans hoped that the United States would annex, or take control of, Texas and make it a state.</a:t>
            </a:r>
          </a:p>
          <a:p>
            <a:pPr eaLnBrk="1" hangingPunct="1">
              <a:spcBef>
                <a:spcPct val="0"/>
              </a:spcBef>
            </a:pPr>
            <a:r>
              <a:rPr lang="en-US" sz="2700" smtClean="0">
                <a:solidFill>
                  <a:schemeClr val="tx2"/>
                </a:solidFill>
              </a:rPr>
              <a:t>President Jackson did not want to upset balance between slave and free states by letting a slave state enter the Union.</a:t>
            </a:r>
          </a:p>
          <a:p>
            <a:pPr eaLnBrk="1" hangingPunct="1">
              <a:lnSpc>
                <a:spcPct val="90000"/>
              </a:lnSpc>
            </a:pPr>
            <a:endParaRPr lang="en-US" sz="2200" smtClean="0"/>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860640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20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 to="" calcmode="lin" valueType="num">
                                      <p:cBhvr>
                                        <p:cTn id="12" dur="1" fill="hold"/>
                                        <p:tgtEl>
                                          <p:spTgt spid="4096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0962">
                                            <p:txEl>
                                              <p:pRg st="1" end="1"/>
                                            </p:txEl>
                                          </p:spTgt>
                                        </p:tgtEl>
                                        <p:attrNameLst>
                                          <p:attrName>style.visibility</p:attrName>
                                        </p:attrNameLst>
                                      </p:cBhvr>
                                      <p:to>
                                        <p:strVal val="visible"/>
                                      </p:to>
                                    </p:set>
                                    <p:anim to="" calcmode="lin" valueType="num">
                                      <p:cBhvr>
                                        <p:cTn id="17" dur="1" fill="hold"/>
                                        <p:tgtEl>
                                          <p:spTgt spid="40962">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0962">
                                            <p:txEl>
                                              <p:pRg st="2" end="2"/>
                                            </p:txEl>
                                          </p:spTgt>
                                        </p:tgtEl>
                                        <p:attrNameLst>
                                          <p:attrName>style.visibility</p:attrName>
                                        </p:attrNameLst>
                                      </p:cBhvr>
                                      <p:to>
                                        <p:strVal val="visible"/>
                                      </p:to>
                                    </p:set>
                                    <p:anim to="" calcmode="lin" valueType="num">
                                      <p:cBhvr>
                                        <p:cTn id="22" dur="1" fill="hold"/>
                                        <p:tgtEl>
                                          <p:spTgt spid="40962">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 to="" calcmode="lin" valueType="num">
                                      <p:cBhvr>
                                        <p:cTn id="27" dur="1" fill="hold"/>
                                        <p:tgtEl>
                                          <p:spTgt spid="4096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10400" cy="1447800"/>
          </a:xfrm>
        </p:spPr>
        <p:txBody>
          <a:bodyPr>
            <a:normAutofit/>
          </a:bodyPr>
          <a:lstStyle/>
          <a:p>
            <a:r>
              <a:rPr lang="en-US" sz="4400" b="1" dirty="0" smtClean="0"/>
              <a:t>Section 3</a:t>
            </a:r>
            <a:r>
              <a:rPr lang="en-US" b="1" dirty="0" smtClean="0"/>
              <a:t>: </a:t>
            </a:r>
            <a:br>
              <a:rPr lang="en-US" b="1" dirty="0" smtClean="0"/>
            </a:br>
            <a:r>
              <a:rPr lang="en-US" sz="4400" b="1" dirty="0" smtClean="0"/>
              <a:t>Mexican-American War</a:t>
            </a:r>
            <a:endParaRPr lang="en-US" sz="4400" b="1" dirty="0"/>
          </a:p>
        </p:txBody>
      </p:sp>
      <p:sp>
        <p:nvSpPr>
          <p:cNvPr id="3" name="Text Placeholder 2"/>
          <p:cNvSpPr>
            <a:spLocks noGrp="1"/>
          </p:cNvSpPr>
          <p:nvPr>
            <p:ph type="body" idx="1"/>
          </p:nvPr>
        </p:nvSpPr>
        <p:spPr>
          <a:xfrm>
            <a:off x="568036" y="2133600"/>
            <a:ext cx="8042563" cy="4343400"/>
          </a:xfrm>
        </p:spPr>
        <p:txBody>
          <a:bodyPr>
            <a:normAutofit/>
          </a:bodyPr>
          <a:lstStyle/>
          <a:p>
            <a:r>
              <a:rPr lang="en-US" u="sng" dirty="0" smtClean="0"/>
              <a:t>Key Terms &amp; People:</a:t>
            </a:r>
          </a:p>
          <a:p>
            <a:r>
              <a:rPr lang="en-US" b="1" dirty="0" smtClean="0"/>
              <a:t>Manifest Destiny</a:t>
            </a:r>
            <a:r>
              <a:rPr lang="en-US" dirty="0" smtClean="0"/>
              <a:t> – belief that Americans had a God given duty to expand westward</a:t>
            </a:r>
          </a:p>
          <a:p>
            <a:r>
              <a:rPr lang="en-US" b="1" dirty="0" smtClean="0"/>
              <a:t>James K. Polk </a:t>
            </a:r>
            <a:r>
              <a:rPr lang="en-US" dirty="0" smtClean="0"/>
              <a:t>– </a:t>
            </a:r>
          </a:p>
          <a:p>
            <a:r>
              <a:rPr lang="en-US" b="1" dirty="0" smtClean="0"/>
              <a:t>Vaqueros </a:t>
            </a:r>
            <a:r>
              <a:rPr lang="en-US" dirty="0" smtClean="0"/>
              <a:t>– Mexican Cowboys</a:t>
            </a:r>
          </a:p>
          <a:p>
            <a:r>
              <a:rPr lang="en-US" b="1" dirty="0" err="1" smtClean="0"/>
              <a:t>Californios</a:t>
            </a:r>
            <a:r>
              <a:rPr lang="en-US" dirty="0" smtClean="0"/>
              <a:t> – </a:t>
            </a:r>
            <a:r>
              <a:rPr lang="en-US" dirty="0"/>
              <a:t>M</a:t>
            </a:r>
            <a:r>
              <a:rPr lang="en-US" dirty="0" smtClean="0"/>
              <a:t>exican settlers in California</a:t>
            </a:r>
          </a:p>
          <a:p>
            <a:r>
              <a:rPr lang="en-US" b="1" dirty="0" smtClean="0"/>
              <a:t>Bear Flag Revolt </a:t>
            </a:r>
            <a:r>
              <a:rPr lang="en-US" dirty="0" smtClean="0"/>
              <a:t>– Americans declared California an Independence from the </a:t>
            </a:r>
            <a:r>
              <a:rPr lang="en-US" dirty="0" err="1" smtClean="0"/>
              <a:t>Californios</a:t>
            </a:r>
            <a:r>
              <a:rPr lang="en-US" dirty="0" smtClean="0"/>
              <a:t> </a:t>
            </a:r>
          </a:p>
          <a:p>
            <a:r>
              <a:rPr lang="en-US" dirty="0" smtClean="0"/>
              <a:t>Treaty of Guadalupe Hidalgo – Feb 1848 ended Mexican-American War, forced Mexico turn over its northern territories </a:t>
            </a:r>
          </a:p>
          <a:p>
            <a:r>
              <a:rPr lang="en-US" b="1" dirty="0" err="1" smtClean="0"/>
              <a:t>Gasden</a:t>
            </a:r>
            <a:r>
              <a:rPr lang="en-US" b="1" dirty="0" smtClean="0"/>
              <a:t> Purchase </a:t>
            </a:r>
            <a:r>
              <a:rPr lang="en-US" dirty="0" smtClean="0"/>
              <a:t>– US paid Mexico $10 million for parts of AZ &amp; NM fixed the present border with Mexico</a:t>
            </a:r>
            <a:endParaRPr lang="en-US" dirty="0"/>
          </a:p>
        </p:txBody>
      </p:sp>
    </p:spTree>
    <p:extLst>
      <p:ext uri="{BB962C8B-B14F-4D97-AF65-F5344CB8AC3E}">
        <p14:creationId xmlns:p14="http://schemas.microsoft.com/office/powerpoint/2010/main" xmlns="" val="3866774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838200"/>
            <a:ext cx="7643813" cy="1295400"/>
          </a:xfrm>
        </p:spPr>
        <p:txBody>
          <a:bodyPr>
            <a:normAutofit fontScale="90000"/>
          </a:bodyPr>
          <a:lstStyle/>
          <a:p>
            <a:pPr algn="ctr" eaLnBrk="1" hangingPunct="1"/>
            <a:r>
              <a:rPr lang="en-US" sz="2800" b="1" dirty="0" smtClean="0"/>
              <a:t>Many Americans believed the nation </a:t>
            </a:r>
            <a:br>
              <a:rPr lang="en-US" sz="2800" b="1" dirty="0" smtClean="0"/>
            </a:br>
            <a:r>
              <a:rPr lang="en-US" sz="2800" b="1" dirty="0" smtClean="0"/>
              <a:t>had a manifest destiny to claim </a:t>
            </a:r>
            <a:br>
              <a:rPr lang="en-US" sz="2800" b="1" dirty="0" smtClean="0"/>
            </a:br>
            <a:r>
              <a:rPr lang="en-US" sz="2800" b="1" dirty="0" smtClean="0"/>
              <a:t>new lands in the West</a:t>
            </a:r>
          </a:p>
        </p:txBody>
      </p:sp>
      <p:sp>
        <p:nvSpPr>
          <p:cNvPr id="41987" name="Rectangle 3"/>
          <p:cNvSpPr>
            <a:spLocks noGrp="1" noChangeArrowheads="1"/>
          </p:cNvSpPr>
          <p:nvPr>
            <p:ph idx="1"/>
          </p:nvPr>
        </p:nvSpPr>
        <p:spPr>
          <a:xfrm>
            <a:off x="457200" y="1752600"/>
            <a:ext cx="8229600" cy="4953000"/>
          </a:xfrm>
        </p:spPr>
        <p:txBody>
          <a:bodyPr>
            <a:normAutofit/>
          </a:bodyPr>
          <a:lstStyle/>
          <a:p>
            <a:pPr eaLnBrk="1" hangingPunct="1">
              <a:lnSpc>
                <a:spcPct val="80000"/>
              </a:lnSpc>
              <a:spcBef>
                <a:spcPct val="30000"/>
              </a:spcBef>
            </a:pPr>
            <a:r>
              <a:rPr lang="en-US" smtClean="0">
                <a:solidFill>
                  <a:schemeClr val="tx2"/>
                </a:solidFill>
              </a:rPr>
              <a:t>Americans believed they could build a new, better society founded on democratic principles.</a:t>
            </a:r>
          </a:p>
          <a:p>
            <a:pPr eaLnBrk="1" hangingPunct="1">
              <a:lnSpc>
                <a:spcPct val="80000"/>
              </a:lnSpc>
              <a:spcBef>
                <a:spcPct val="30000"/>
              </a:spcBef>
            </a:pPr>
            <a:r>
              <a:rPr lang="en-US" smtClean="0">
                <a:solidFill>
                  <a:schemeClr val="tx2"/>
                </a:solidFill>
              </a:rPr>
              <a:t>The United States had a booming economy and population in the 1840s.</a:t>
            </a:r>
          </a:p>
          <a:p>
            <a:pPr lvl="1" eaLnBrk="1" hangingPunct="1">
              <a:lnSpc>
                <a:spcPct val="80000"/>
              </a:lnSpc>
              <a:spcBef>
                <a:spcPct val="30000"/>
              </a:spcBef>
            </a:pPr>
            <a:r>
              <a:rPr lang="en-US" sz="2800" b="0" smtClean="0">
                <a:solidFill>
                  <a:schemeClr val="tx2"/>
                </a:solidFill>
              </a:rPr>
              <a:t>Needed more space for farms, ranches, businesses, and families.</a:t>
            </a:r>
          </a:p>
          <a:p>
            <a:pPr lvl="1" eaLnBrk="1" hangingPunct="1">
              <a:lnSpc>
                <a:spcPct val="80000"/>
              </a:lnSpc>
              <a:spcBef>
                <a:spcPct val="30000"/>
              </a:spcBef>
            </a:pPr>
            <a:r>
              <a:rPr lang="en-US" sz="2800" b="0" smtClean="0">
                <a:solidFill>
                  <a:schemeClr val="tx2"/>
                </a:solidFill>
              </a:rPr>
              <a:t>Looked to the West.</a:t>
            </a:r>
          </a:p>
          <a:p>
            <a:pPr eaLnBrk="1" hangingPunct="1">
              <a:lnSpc>
                <a:spcPct val="80000"/>
              </a:lnSpc>
              <a:spcBef>
                <a:spcPct val="30000"/>
              </a:spcBef>
            </a:pPr>
            <a:r>
              <a:rPr lang="en-US" smtClean="0">
                <a:solidFill>
                  <a:schemeClr val="tx2"/>
                </a:solidFill>
              </a:rPr>
              <a:t>Some believed it was America’s </a:t>
            </a:r>
            <a:r>
              <a:rPr lang="en-US" sz="3200" b="1" smtClean="0">
                <a:solidFill>
                  <a:schemeClr val="hlink"/>
                </a:solidFill>
              </a:rPr>
              <a:t>manifest destiny</a:t>
            </a:r>
            <a:r>
              <a:rPr lang="en-US" smtClean="0">
                <a:solidFill>
                  <a:schemeClr val="tx2"/>
                </a:solidFill>
              </a:rPr>
              <a:t>,</a:t>
            </a:r>
            <a:r>
              <a:rPr lang="en-US" b="1" smtClean="0">
                <a:solidFill>
                  <a:schemeClr val="tx2"/>
                </a:solidFill>
              </a:rPr>
              <a:t> </a:t>
            </a:r>
            <a:r>
              <a:rPr lang="en-US" smtClean="0">
                <a:solidFill>
                  <a:schemeClr val="tx2"/>
                </a:solidFill>
              </a:rPr>
              <a:t>or obvious fate, to settle all land to the Pacific.</a:t>
            </a:r>
          </a:p>
          <a:p>
            <a:pPr lvl="1" eaLnBrk="1" hangingPunct="1">
              <a:lnSpc>
                <a:spcPct val="80000"/>
              </a:lnSpc>
              <a:spcBef>
                <a:spcPct val="30000"/>
              </a:spcBef>
            </a:pPr>
            <a:r>
              <a:rPr lang="en-US" sz="2800" b="0" smtClean="0">
                <a:solidFill>
                  <a:schemeClr val="tx2"/>
                </a:solidFill>
              </a:rPr>
              <a:t>Question was whether slavery would be allowed in new territories.</a:t>
            </a:r>
          </a:p>
          <a:p>
            <a:pPr eaLnBrk="1" hangingPunct="1">
              <a:lnSpc>
                <a:spcPct val="80000"/>
              </a:lnSpc>
            </a:pPr>
            <a:endParaRPr lang="en-US" smtClean="0">
              <a:solidFill>
                <a:schemeClr val="tx2"/>
              </a:solidFill>
            </a:endParaRP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508900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to="" calcmode="lin" valueType="num">
                                      <p:cBhvr>
                                        <p:cTn id="12" dur="1" fill="hold"/>
                                        <p:tgtEl>
                                          <p:spTgt spid="4198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 to="" calcmode="lin" valueType="num">
                                      <p:cBhvr>
                                        <p:cTn id="17" dur="1" fill="hold"/>
                                        <p:tgtEl>
                                          <p:spTgt spid="41987">
                                            <p:txEl>
                                              <p:pRg st="1" end="1"/>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 to="" calcmode="lin" valueType="num">
                                      <p:cBhvr>
                                        <p:cTn id="20" dur="1" fill="hold"/>
                                        <p:tgtEl>
                                          <p:spTgt spid="41987">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anim to="" calcmode="lin" valueType="num">
                                      <p:cBhvr>
                                        <p:cTn id="23" dur="1" fill="hold"/>
                                        <p:tgtEl>
                                          <p:spTgt spid="41987">
                                            <p:txEl>
                                              <p:pRg st="3" end="3"/>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41987">
                                            <p:txEl>
                                              <p:pRg st="4" end="4"/>
                                            </p:txEl>
                                          </p:spTgt>
                                        </p:tgtEl>
                                        <p:attrNameLst>
                                          <p:attrName>style.visibility</p:attrName>
                                        </p:attrNameLst>
                                      </p:cBhvr>
                                      <p:to>
                                        <p:strVal val="visible"/>
                                      </p:to>
                                    </p:set>
                                    <p:anim to="" calcmode="lin" valueType="num">
                                      <p:cBhvr>
                                        <p:cTn id="28" dur="1" fill="hold"/>
                                        <p:tgtEl>
                                          <p:spTgt spid="41987">
                                            <p:txEl>
                                              <p:pRg st="4" end="4"/>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 to="" calcmode="lin" valueType="num">
                                      <p:cBhvr>
                                        <p:cTn id="31" dur="1" fill="hold"/>
                                        <p:tgtEl>
                                          <p:spTgt spid="4198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838200" y="0"/>
            <a:ext cx="7643813" cy="1447800"/>
          </a:xfrm>
          <a:noFill/>
        </p:spPr>
        <p:txBody>
          <a:bodyPr>
            <a:normAutofit/>
          </a:bodyPr>
          <a:lstStyle/>
          <a:p>
            <a:pPr algn="ctr" eaLnBrk="1" hangingPunct="1"/>
            <a:r>
              <a:rPr lang="en-US" sz="4800" b="1" smtClean="0"/>
              <a:t>Acquiring New Territory</a:t>
            </a:r>
          </a:p>
        </p:txBody>
      </p:sp>
      <p:sp>
        <p:nvSpPr>
          <p:cNvPr id="43010" name="Rectangle 2"/>
          <p:cNvSpPr>
            <a:spLocks noGrp="1" noChangeArrowheads="1"/>
          </p:cNvSpPr>
          <p:nvPr>
            <p:ph idx="1"/>
          </p:nvPr>
        </p:nvSpPr>
        <p:spPr>
          <a:xfrm>
            <a:off x="762000" y="1981200"/>
            <a:ext cx="7643813" cy="4724400"/>
          </a:xfrm>
        </p:spPr>
        <p:txBody>
          <a:bodyPr>
            <a:normAutofit/>
          </a:bodyPr>
          <a:lstStyle/>
          <a:p>
            <a:pPr eaLnBrk="1" hangingPunct="1">
              <a:spcBef>
                <a:spcPct val="50000"/>
              </a:spcBef>
            </a:pPr>
            <a:r>
              <a:rPr lang="en-US" sz="2400" dirty="0" smtClean="0">
                <a:solidFill>
                  <a:schemeClr val="tx2"/>
                </a:solidFill>
              </a:rPr>
              <a:t>Democrat </a:t>
            </a:r>
            <a:r>
              <a:rPr lang="en-US" b="1" dirty="0" smtClean="0">
                <a:solidFill>
                  <a:schemeClr val="hlink"/>
                </a:solidFill>
              </a:rPr>
              <a:t>James K. Polk</a:t>
            </a:r>
            <a:r>
              <a:rPr lang="en-US" sz="2400" b="1" dirty="0" smtClean="0">
                <a:solidFill>
                  <a:schemeClr val="tx2"/>
                </a:solidFill>
              </a:rPr>
              <a:t> </a:t>
            </a:r>
            <a:r>
              <a:rPr lang="en-US" sz="2400" dirty="0" smtClean="0">
                <a:solidFill>
                  <a:schemeClr val="tx2"/>
                </a:solidFill>
              </a:rPr>
              <a:t>elected in 1844; favored acquiring Texas and Oregon.</a:t>
            </a:r>
          </a:p>
          <a:p>
            <a:pPr eaLnBrk="1" hangingPunct="1">
              <a:spcBef>
                <a:spcPct val="50000"/>
              </a:spcBef>
            </a:pPr>
            <a:r>
              <a:rPr lang="en-US" b="1" dirty="0" smtClean="0">
                <a:solidFill>
                  <a:schemeClr val="hlink"/>
                </a:solidFill>
              </a:rPr>
              <a:t>Oregon</a:t>
            </a:r>
          </a:p>
          <a:p>
            <a:pPr lvl="1" eaLnBrk="1" hangingPunct="1">
              <a:spcBef>
                <a:spcPct val="50000"/>
              </a:spcBef>
            </a:pPr>
            <a:r>
              <a:rPr lang="en-US" b="0" dirty="0" smtClean="0">
                <a:solidFill>
                  <a:schemeClr val="tx2"/>
                </a:solidFill>
              </a:rPr>
              <a:t>Polk avoided war with Britain over Oregon and negotiated treaty for land south of forty-ninth parallel.</a:t>
            </a:r>
          </a:p>
          <a:p>
            <a:pPr lvl="1" eaLnBrk="1" hangingPunct="1">
              <a:spcBef>
                <a:spcPct val="50000"/>
              </a:spcBef>
            </a:pPr>
            <a:r>
              <a:rPr lang="en-US" b="0" dirty="0" smtClean="0">
                <a:solidFill>
                  <a:schemeClr val="tx2"/>
                </a:solidFill>
              </a:rPr>
              <a:t>Oregon organized as territory in 1848</a:t>
            </a:r>
            <a:r>
              <a:rPr lang="en-US" dirty="0" smtClean="0">
                <a:solidFill>
                  <a:schemeClr val="tx2"/>
                </a:solidFill>
              </a:rPr>
              <a:t>.</a:t>
            </a:r>
          </a:p>
          <a:p>
            <a:pPr eaLnBrk="1" hangingPunct="1">
              <a:spcBef>
                <a:spcPct val="50000"/>
              </a:spcBef>
            </a:pPr>
            <a:r>
              <a:rPr lang="en-US" b="1" dirty="0" smtClean="0">
                <a:solidFill>
                  <a:schemeClr val="hlink"/>
                </a:solidFill>
              </a:rPr>
              <a:t>Texas</a:t>
            </a:r>
          </a:p>
          <a:p>
            <a:pPr lvl="1" eaLnBrk="1" hangingPunct="1">
              <a:spcBef>
                <a:spcPct val="50000"/>
              </a:spcBef>
            </a:pPr>
            <a:r>
              <a:rPr lang="en-US" b="0" dirty="0" smtClean="0">
                <a:solidFill>
                  <a:schemeClr val="tx2"/>
                </a:solidFill>
              </a:rPr>
              <a:t>Texas was annexed (added on) in 1845, but this action angered Mexico.</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93082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3010">
                                            <p:txEl>
                                              <p:pRg st="0" end="0"/>
                                            </p:txEl>
                                          </p:spTgt>
                                        </p:tgtEl>
                                        <p:attrNameLst>
                                          <p:attrName>style.visibility</p:attrName>
                                        </p:attrNameLst>
                                      </p:cBhvr>
                                      <p:to>
                                        <p:strVal val="visible"/>
                                      </p:to>
                                    </p:set>
                                    <p:anim to="" calcmode="lin" valueType="num">
                                      <p:cBhvr>
                                        <p:cTn id="12" dur="1" fill="hold"/>
                                        <p:tgtEl>
                                          <p:spTgt spid="43010">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3010">
                                            <p:txEl>
                                              <p:pRg st="1" end="1"/>
                                            </p:txEl>
                                          </p:spTgt>
                                        </p:tgtEl>
                                        <p:attrNameLst>
                                          <p:attrName>style.visibility</p:attrName>
                                        </p:attrNameLst>
                                      </p:cBhvr>
                                      <p:to>
                                        <p:strVal val="visible"/>
                                      </p:to>
                                    </p:set>
                                    <p:anim to="" calcmode="lin" valueType="num">
                                      <p:cBhvr>
                                        <p:cTn id="17" dur="1" fill="hold"/>
                                        <p:tgtEl>
                                          <p:spTgt spid="43010">
                                            <p:txEl>
                                              <p:pRg st="1" end="1"/>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3010">
                                            <p:txEl>
                                              <p:pRg st="2" end="2"/>
                                            </p:txEl>
                                          </p:spTgt>
                                        </p:tgtEl>
                                        <p:attrNameLst>
                                          <p:attrName>style.visibility</p:attrName>
                                        </p:attrNameLst>
                                      </p:cBhvr>
                                      <p:to>
                                        <p:strVal val="visible"/>
                                      </p:to>
                                    </p:set>
                                    <p:anim to="" calcmode="lin" valueType="num">
                                      <p:cBhvr>
                                        <p:cTn id="20" dur="1" fill="hold"/>
                                        <p:tgtEl>
                                          <p:spTgt spid="43010">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43010">
                                            <p:txEl>
                                              <p:pRg st="3" end="3"/>
                                            </p:txEl>
                                          </p:spTgt>
                                        </p:tgtEl>
                                        <p:attrNameLst>
                                          <p:attrName>style.visibility</p:attrName>
                                        </p:attrNameLst>
                                      </p:cBhvr>
                                      <p:to>
                                        <p:strVal val="visible"/>
                                      </p:to>
                                    </p:set>
                                    <p:anim to="" calcmode="lin" valueType="num">
                                      <p:cBhvr>
                                        <p:cTn id="23" dur="1" fill="hold"/>
                                        <p:tgtEl>
                                          <p:spTgt spid="43010">
                                            <p:txEl>
                                              <p:pRg st="3" end="3"/>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43010">
                                            <p:txEl>
                                              <p:pRg st="4" end="4"/>
                                            </p:txEl>
                                          </p:spTgt>
                                        </p:tgtEl>
                                        <p:attrNameLst>
                                          <p:attrName>style.visibility</p:attrName>
                                        </p:attrNameLst>
                                      </p:cBhvr>
                                      <p:to>
                                        <p:strVal val="visible"/>
                                      </p:to>
                                    </p:set>
                                    <p:anim to="" calcmode="lin" valueType="num">
                                      <p:cBhvr>
                                        <p:cTn id="28" dur="1" fill="hold"/>
                                        <p:tgtEl>
                                          <p:spTgt spid="43010">
                                            <p:txEl>
                                              <p:pRg st="4" end="4"/>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3010">
                                            <p:txEl>
                                              <p:pRg st="5" end="5"/>
                                            </p:txEl>
                                          </p:spTgt>
                                        </p:tgtEl>
                                        <p:attrNameLst>
                                          <p:attrName>style.visibility</p:attrName>
                                        </p:attrNameLst>
                                      </p:cBhvr>
                                      <p:to>
                                        <p:strVal val="visible"/>
                                      </p:to>
                                    </p:set>
                                    <p:anim to="" calcmode="lin" valueType="num">
                                      <p:cBhvr>
                                        <p:cTn id="31" dur="1" fill="hold"/>
                                        <p:tgtEl>
                                          <p:spTgt spid="4301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james k polk.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4767263"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4" descr="james k polk 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50800"/>
            <a:ext cx="5257800" cy="659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34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plus(in)">
                                      <p:cBhvr>
                                        <p:cTn id="7" dur="20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out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762000" y="700959"/>
            <a:ext cx="7643813" cy="1143000"/>
          </a:xfrm>
          <a:noFill/>
        </p:spPr>
        <p:txBody>
          <a:bodyPr>
            <a:normAutofit/>
          </a:bodyPr>
          <a:lstStyle/>
          <a:p>
            <a:pPr algn="ctr" eaLnBrk="1" hangingPunct="1"/>
            <a:r>
              <a:rPr lang="en-US" sz="4800" b="1" dirty="0" smtClean="0"/>
              <a:t>California under Mexico</a:t>
            </a:r>
          </a:p>
        </p:txBody>
      </p:sp>
      <p:sp>
        <p:nvSpPr>
          <p:cNvPr id="44034" name="Rectangle 2"/>
          <p:cNvSpPr>
            <a:spLocks noGrp="1" noChangeArrowheads="1"/>
          </p:cNvSpPr>
          <p:nvPr>
            <p:ph idx="1"/>
          </p:nvPr>
        </p:nvSpPr>
        <p:spPr>
          <a:xfrm>
            <a:off x="457200" y="1752600"/>
            <a:ext cx="8229600" cy="5105400"/>
          </a:xfrm>
        </p:spPr>
        <p:txBody>
          <a:bodyPr>
            <a:normAutofit/>
          </a:bodyPr>
          <a:lstStyle/>
          <a:p>
            <a:pPr eaLnBrk="1" hangingPunct="1">
              <a:spcBef>
                <a:spcPct val="30000"/>
              </a:spcBef>
            </a:pPr>
            <a:r>
              <a:rPr lang="en-US" sz="2400" smtClean="0">
                <a:solidFill>
                  <a:schemeClr val="tx2"/>
                </a:solidFill>
              </a:rPr>
              <a:t>Mexico had lost Texas but controlled other areas in the present-day Southwest—New Mexico, Arizona, Nevada, and California.</a:t>
            </a:r>
          </a:p>
          <a:p>
            <a:pPr eaLnBrk="1" hangingPunct="1">
              <a:spcBef>
                <a:spcPct val="30000"/>
              </a:spcBef>
            </a:pPr>
            <a:r>
              <a:rPr lang="en-US" sz="2400" smtClean="0">
                <a:solidFill>
                  <a:schemeClr val="tx2"/>
                </a:solidFill>
              </a:rPr>
              <a:t>The mission system was important in California, carrying out huge farming and ranching operations.</a:t>
            </a:r>
          </a:p>
          <a:p>
            <a:pPr eaLnBrk="1" hangingPunct="1">
              <a:spcBef>
                <a:spcPct val="30000"/>
              </a:spcBef>
            </a:pPr>
            <a:r>
              <a:rPr lang="en-US" sz="2400" smtClean="0">
                <a:solidFill>
                  <a:schemeClr val="tx2"/>
                </a:solidFill>
              </a:rPr>
              <a:t>Missions were broken up in the 1830s by Mexico. </a:t>
            </a:r>
          </a:p>
          <a:p>
            <a:pPr lvl="1" eaLnBrk="1" hangingPunct="1">
              <a:spcBef>
                <a:spcPct val="30000"/>
              </a:spcBef>
            </a:pPr>
            <a:r>
              <a:rPr lang="en-US" b="0" smtClean="0">
                <a:solidFill>
                  <a:schemeClr val="tx2"/>
                </a:solidFill>
              </a:rPr>
              <a:t>Land grants given to wealthiest California settlers</a:t>
            </a:r>
          </a:p>
          <a:p>
            <a:pPr lvl="1" eaLnBrk="1" hangingPunct="1">
              <a:spcBef>
                <a:spcPct val="30000"/>
              </a:spcBef>
            </a:pPr>
            <a:r>
              <a:rPr lang="en-US" b="0" smtClean="0">
                <a:solidFill>
                  <a:schemeClr val="tx2"/>
                </a:solidFill>
              </a:rPr>
              <a:t>Created huge ranches</a:t>
            </a:r>
          </a:p>
          <a:p>
            <a:pPr lvl="1" eaLnBrk="1" hangingPunct="1">
              <a:spcBef>
                <a:spcPct val="30000"/>
              </a:spcBef>
            </a:pPr>
            <a:r>
              <a:rPr lang="en-US" b="0" smtClean="0">
                <a:solidFill>
                  <a:schemeClr val="tx2"/>
                </a:solidFill>
              </a:rPr>
              <a:t>Worked by cowboys</a:t>
            </a:r>
          </a:p>
          <a:p>
            <a:pPr eaLnBrk="1" hangingPunct="1">
              <a:spcBef>
                <a:spcPct val="30000"/>
              </a:spcBef>
            </a:pPr>
            <a:r>
              <a:rPr lang="en-US" sz="2400" smtClean="0">
                <a:solidFill>
                  <a:schemeClr val="tx2"/>
                </a:solidFill>
              </a:rPr>
              <a:t>Settlers from the United States started to arrive in small numbers. They began calling for independence.</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75539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20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 to="" calcmode="lin" valueType="num">
                                      <p:cBhvr>
                                        <p:cTn id="12" dur="1" fill="hold"/>
                                        <p:tgtEl>
                                          <p:spTgt spid="44034">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4034">
                                            <p:txEl>
                                              <p:pRg st="1" end="1"/>
                                            </p:txEl>
                                          </p:spTgt>
                                        </p:tgtEl>
                                        <p:attrNameLst>
                                          <p:attrName>style.visibility</p:attrName>
                                        </p:attrNameLst>
                                      </p:cBhvr>
                                      <p:to>
                                        <p:strVal val="visible"/>
                                      </p:to>
                                    </p:set>
                                    <p:anim to="" calcmode="lin" valueType="num">
                                      <p:cBhvr>
                                        <p:cTn id="17" dur="1" fill="hold"/>
                                        <p:tgtEl>
                                          <p:spTgt spid="44034">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4034">
                                            <p:txEl>
                                              <p:pRg st="2" end="2"/>
                                            </p:txEl>
                                          </p:spTgt>
                                        </p:tgtEl>
                                        <p:attrNameLst>
                                          <p:attrName>style.visibility</p:attrName>
                                        </p:attrNameLst>
                                      </p:cBhvr>
                                      <p:to>
                                        <p:strVal val="visible"/>
                                      </p:to>
                                    </p:set>
                                    <p:anim to="" calcmode="lin" valueType="num">
                                      <p:cBhvr>
                                        <p:cTn id="22" dur="1" fill="hold"/>
                                        <p:tgtEl>
                                          <p:spTgt spid="44034">
                                            <p:txEl>
                                              <p:pRg st="2" end="2"/>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 to="" calcmode="lin" valueType="num">
                                      <p:cBhvr>
                                        <p:cTn id="25" dur="1" fill="hold"/>
                                        <p:tgtEl>
                                          <p:spTgt spid="44034">
                                            <p:txEl>
                                              <p:pRg st="3" end="3"/>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44034">
                                            <p:txEl>
                                              <p:pRg st="4" end="4"/>
                                            </p:txEl>
                                          </p:spTgt>
                                        </p:tgtEl>
                                        <p:attrNameLst>
                                          <p:attrName>style.visibility</p:attrName>
                                        </p:attrNameLst>
                                      </p:cBhvr>
                                      <p:to>
                                        <p:strVal val="visible"/>
                                      </p:to>
                                    </p:set>
                                    <p:anim to="" calcmode="lin" valueType="num">
                                      <p:cBhvr>
                                        <p:cTn id="28" dur="1" fill="hold"/>
                                        <p:tgtEl>
                                          <p:spTgt spid="44034">
                                            <p:txEl>
                                              <p:pRg st="4" end="4"/>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4034">
                                            <p:txEl>
                                              <p:pRg st="5" end="5"/>
                                            </p:txEl>
                                          </p:spTgt>
                                        </p:tgtEl>
                                        <p:attrNameLst>
                                          <p:attrName>style.visibility</p:attrName>
                                        </p:attrNameLst>
                                      </p:cBhvr>
                                      <p:to>
                                        <p:strVal val="visible"/>
                                      </p:to>
                                    </p:set>
                                    <p:anim to="" calcmode="lin" valueType="num">
                                      <p:cBhvr>
                                        <p:cTn id="31" dur="1" fill="hold"/>
                                        <p:tgtEl>
                                          <p:spTgt spid="44034">
                                            <p:txEl>
                                              <p:pRg st="5" end="5"/>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44034">
                                            <p:txEl>
                                              <p:pRg st="6" end="6"/>
                                            </p:txEl>
                                          </p:spTgt>
                                        </p:tgtEl>
                                        <p:attrNameLst>
                                          <p:attrName>style.visibility</p:attrName>
                                        </p:attrNameLst>
                                      </p:cBhvr>
                                      <p:to>
                                        <p:strVal val="visible"/>
                                      </p:to>
                                    </p:set>
                                    <p:anim to="" calcmode="lin" valueType="num">
                                      <p:cBhvr>
                                        <p:cTn id="36" dur="1" fill="hold"/>
                                        <p:tgtEl>
                                          <p:spTgt spid="4403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762000" y="353943"/>
            <a:ext cx="7643813" cy="1143000"/>
          </a:xfrm>
          <a:noFill/>
        </p:spPr>
        <p:txBody>
          <a:bodyPr>
            <a:normAutofit/>
          </a:bodyPr>
          <a:lstStyle/>
          <a:p>
            <a:pPr algn="ctr" eaLnBrk="1" hangingPunct="1"/>
            <a:r>
              <a:rPr lang="en-US" sz="4800" b="1" dirty="0" smtClean="0"/>
              <a:t>Mexican-American War</a:t>
            </a:r>
            <a:r>
              <a:rPr lang="en-US" dirty="0" smtClean="0"/>
              <a:t> </a:t>
            </a:r>
          </a:p>
        </p:txBody>
      </p:sp>
      <p:sp>
        <p:nvSpPr>
          <p:cNvPr id="45058" name="Rectangle 2"/>
          <p:cNvSpPr>
            <a:spLocks noGrp="1" noChangeArrowheads="1"/>
          </p:cNvSpPr>
          <p:nvPr>
            <p:ph idx="1"/>
          </p:nvPr>
        </p:nvSpPr>
        <p:spPr>
          <a:xfrm>
            <a:off x="457200" y="1600200"/>
            <a:ext cx="8229600" cy="5257800"/>
          </a:xfrm>
        </p:spPr>
        <p:txBody>
          <a:bodyPr>
            <a:normAutofit/>
          </a:bodyPr>
          <a:lstStyle/>
          <a:p>
            <a:pPr eaLnBrk="1" hangingPunct="1">
              <a:spcBef>
                <a:spcPct val="5000"/>
              </a:spcBef>
              <a:buFontTx/>
              <a:buNone/>
            </a:pPr>
            <a:r>
              <a:rPr lang="en-US" b="1" smtClean="0">
                <a:solidFill>
                  <a:schemeClr val="hlink"/>
                </a:solidFill>
              </a:rPr>
              <a:t>Conflict Breaks Out</a:t>
            </a:r>
          </a:p>
          <a:p>
            <a:pPr eaLnBrk="1" hangingPunct="1"/>
            <a:r>
              <a:rPr lang="en-US" sz="2200" smtClean="0">
                <a:solidFill>
                  <a:schemeClr val="tx2"/>
                </a:solidFill>
              </a:rPr>
              <a:t>The United States and Mexico were engaged in border disputes.</a:t>
            </a:r>
          </a:p>
          <a:p>
            <a:pPr eaLnBrk="1" hangingPunct="1"/>
            <a:r>
              <a:rPr lang="en-US" sz="2200" smtClean="0">
                <a:solidFill>
                  <a:schemeClr val="tx2"/>
                </a:solidFill>
              </a:rPr>
              <a:t>John Slidell went to Mexico to try to buy New Mexico and California for $30 million. Mexican officials refused to speak to him.</a:t>
            </a:r>
          </a:p>
          <a:p>
            <a:pPr eaLnBrk="1" hangingPunct="1"/>
            <a:r>
              <a:rPr lang="en-US" sz="2200" smtClean="0">
                <a:solidFill>
                  <a:schemeClr val="tx2"/>
                </a:solidFill>
              </a:rPr>
              <a:t>Polk ordered General Zachary Taylor and his army into the border region around the Rio Grande in 1846.</a:t>
            </a:r>
          </a:p>
          <a:p>
            <a:pPr eaLnBrk="1" hangingPunct="1"/>
            <a:r>
              <a:rPr lang="en-US" sz="2200" smtClean="0">
                <a:solidFill>
                  <a:schemeClr val="tx2"/>
                </a:solidFill>
              </a:rPr>
              <a:t>U.S. troops clashed with Mexicans in April.</a:t>
            </a:r>
          </a:p>
          <a:p>
            <a:pPr eaLnBrk="1" hangingPunct="1">
              <a:buFontTx/>
              <a:buNone/>
            </a:pPr>
            <a:r>
              <a:rPr lang="en-US" b="1" smtClean="0">
                <a:solidFill>
                  <a:schemeClr val="hlink"/>
                </a:solidFill>
              </a:rPr>
              <a:t>War Begins</a:t>
            </a:r>
          </a:p>
          <a:p>
            <a:pPr eaLnBrk="1" hangingPunct="1"/>
            <a:r>
              <a:rPr lang="en-US" sz="2200" smtClean="0">
                <a:solidFill>
                  <a:schemeClr val="tx2"/>
                </a:solidFill>
              </a:rPr>
              <a:t>Congress declared war on Mexico in April.</a:t>
            </a:r>
          </a:p>
          <a:p>
            <a:pPr eaLnBrk="1" hangingPunct="1"/>
            <a:r>
              <a:rPr lang="en-US" sz="2200" smtClean="0">
                <a:solidFill>
                  <a:schemeClr val="tx2"/>
                </a:solidFill>
              </a:rPr>
              <a:t>Taylor’s forces won battles south of the Rio Grande.</a:t>
            </a:r>
          </a:p>
          <a:p>
            <a:pPr eaLnBrk="1" hangingPunct="1"/>
            <a:r>
              <a:rPr lang="en-US" sz="2200" smtClean="0">
                <a:solidFill>
                  <a:schemeClr val="tx2"/>
                </a:solidFill>
              </a:rPr>
              <a:t>General Stephen Kearny seized control of New Mexico.</a:t>
            </a:r>
          </a:p>
          <a:p>
            <a:pPr eaLnBrk="1" hangingPunct="1">
              <a:buFontTx/>
              <a:buNone/>
            </a:pPr>
            <a:endParaRPr lang="en-US" sz="1800" b="1" smtClean="0">
              <a:solidFill>
                <a:srgbClr val="FFFF99"/>
              </a:solidFill>
            </a:endParaRP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58035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20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5058">
                                            <p:txEl>
                                              <p:pRg st="0" end="0"/>
                                            </p:txEl>
                                          </p:spTgt>
                                        </p:tgtEl>
                                        <p:attrNameLst>
                                          <p:attrName>style.visibility</p:attrName>
                                        </p:attrNameLst>
                                      </p:cBhvr>
                                      <p:to>
                                        <p:strVal val="visible"/>
                                      </p:to>
                                    </p:set>
                                    <p:anim to="" calcmode="lin" valueType="num">
                                      <p:cBhvr>
                                        <p:cTn id="12" dur="1" fill="hold"/>
                                        <p:tgtEl>
                                          <p:spTgt spid="45058">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5058">
                                            <p:txEl>
                                              <p:pRg st="1" end="1"/>
                                            </p:txEl>
                                          </p:spTgt>
                                        </p:tgtEl>
                                        <p:attrNameLst>
                                          <p:attrName>style.visibility</p:attrName>
                                        </p:attrNameLst>
                                      </p:cBhvr>
                                      <p:to>
                                        <p:strVal val="visible"/>
                                      </p:to>
                                    </p:set>
                                    <p:anim to="" calcmode="lin" valueType="num">
                                      <p:cBhvr>
                                        <p:cTn id="17" dur="1" fill="hold"/>
                                        <p:tgtEl>
                                          <p:spTgt spid="45058">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5058">
                                            <p:txEl>
                                              <p:pRg st="2" end="2"/>
                                            </p:txEl>
                                          </p:spTgt>
                                        </p:tgtEl>
                                        <p:attrNameLst>
                                          <p:attrName>style.visibility</p:attrName>
                                        </p:attrNameLst>
                                      </p:cBhvr>
                                      <p:to>
                                        <p:strVal val="visible"/>
                                      </p:to>
                                    </p:set>
                                    <p:anim to="" calcmode="lin" valueType="num">
                                      <p:cBhvr>
                                        <p:cTn id="22" dur="1" fill="hold"/>
                                        <p:tgtEl>
                                          <p:spTgt spid="45058">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5058">
                                            <p:txEl>
                                              <p:pRg st="3" end="3"/>
                                            </p:txEl>
                                          </p:spTgt>
                                        </p:tgtEl>
                                        <p:attrNameLst>
                                          <p:attrName>style.visibility</p:attrName>
                                        </p:attrNameLst>
                                      </p:cBhvr>
                                      <p:to>
                                        <p:strVal val="visible"/>
                                      </p:to>
                                    </p:set>
                                    <p:anim to="" calcmode="lin" valueType="num">
                                      <p:cBhvr>
                                        <p:cTn id="27" dur="1" fill="hold"/>
                                        <p:tgtEl>
                                          <p:spTgt spid="45058">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5058">
                                            <p:txEl>
                                              <p:pRg st="4" end="4"/>
                                            </p:txEl>
                                          </p:spTgt>
                                        </p:tgtEl>
                                        <p:attrNameLst>
                                          <p:attrName>style.visibility</p:attrName>
                                        </p:attrNameLst>
                                      </p:cBhvr>
                                      <p:to>
                                        <p:strVal val="visible"/>
                                      </p:to>
                                    </p:set>
                                    <p:anim to="" calcmode="lin" valueType="num">
                                      <p:cBhvr>
                                        <p:cTn id="32" dur="1" fill="hold"/>
                                        <p:tgtEl>
                                          <p:spTgt spid="45058">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5058">
                                            <p:txEl>
                                              <p:pRg st="5" end="5"/>
                                            </p:txEl>
                                          </p:spTgt>
                                        </p:tgtEl>
                                        <p:attrNameLst>
                                          <p:attrName>style.visibility</p:attrName>
                                        </p:attrNameLst>
                                      </p:cBhvr>
                                      <p:to>
                                        <p:strVal val="visible"/>
                                      </p:to>
                                    </p:set>
                                    <p:anim to="" calcmode="lin" valueType="num">
                                      <p:cBhvr>
                                        <p:cTn id="37" dur="1" fill="hold"/>
                                        <p:tgtEl>
                                          <p:spTgt spid="45058">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5058">
                                            <p:txEl>
                                              <p:pRg st="6" end="6"/>
                                            </p:txEl>
                                          </p:spTgt>
                                        </p:tgtEl>
                                        <p:attrNameLst>
                                          <p:attrName>style.visibility</p:attrName>
                                        </p:attrNameLst>
                                      </p:cBhvr>
                                      <p:to>
                                        <p:strVal val="visible"/>
                                      </p:to>
                                    </p:set>
                                    <p:anim to="" calcmode="lin" valueType="num">
                                      <p:cBhvr>
                                        <p:cTn id="42" dur="1" fill="hold"/>
                                        <p:tgtEl>
                                          <p:spTgt spid="45058">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5058">
                                            <p:txEl>
                                              <p:pRg st="7" end="7"/>
                                            </p:txEl>
                                          </p:spTgt>
                                        </p:tgtEl>
                                        <p:attrNameLst>
                                          <p:attrName>style.visibility</p:attrName>
                                        </p:attrNameLst>
                                      </p:cBhvr>
                                      <p:to>
                                        <p:strVal val="visible"/>
                                      </p:to>
                                    </p:set>
                                    <p:anim to="" calcmode="lin" valueType="num">
                                      <p:cBhvr>
                                        <p:cTn id="47" dur="1" fill="hold"/>
                                        <p:tgtEl>
                                          <p:spTgt spid="45058">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5058">
                                            <p:txEl>
                                              <p:pRg st="8" end="8"/>
                                            </p:txEl>
                                          </p:spTgt>
                                        </p:tgtEl>
                                        <p:attrNameLst>
                                          <p:attrName>style.visibility</p:attrName>
                                        </p:attrNameLst>
                                      </p:cBhvr>
                                      <p:to>
                                        <p:strVal val="visible"/>
                                      </p:to>
                                    </p:set>
                                    <p:anim to="" calcmode="lin" valueType="num">
                                      <p:cBhvr>
                                        <p:cTn id="52" dur="1" fill="hold"/>
                                        <p:tgtEl>
                                          <p:spTgt spid="4505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murfinator.com/wp-content/uploads/2012/08/Rocky-Mountain-Man_Long-Jakes_Murfinat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64375"/>
            <a:ext cx="3517106" cy="42210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1.bp.blogspot.com/-JBEhpsbKc_w/UKeIl7t8deI/AAAAAAAAFms/yiLjEdnr3JE/s400/mountain-ma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0720" y="1964375"/>
            <a:ext cx="3562350" cy="42662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txBox="1">
            <a:spLocks noChangeArrowheads="1"/>
          </p:cNvSpPr>
          <p:nvPr/>
        </p:nvSpPr>
        <p:spPr>
          <a:xfrm>
            <a:off x="436959" y="436301"/>
            <a:ext cx="3918347" cy="1219200"/>
          </a:xfrm>
          <a:prstGeom prst="rect">
            <a:avLst/>
          </a:prstGeom>
          <a:noFill/>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Mountain Men</a:t>
            </a:r>
            <a:r>
              <a:rPr lang="en-US" dirty="0" smtClean="0"/>
              <a:t> </a:t>
            </a:r>
          </a:p>
        </p:txBody>
      </p:sp>
      <p:sp>
        <p:nvSpPr>
          <p:cNvPr id="7" name="Rectangle 6"/>
          <p:cNvSpPr/>
          <p:nvPr/>
        </p:nvSpPr>
        <p:spPr>
          <a:xfrm>
            <a:off x="609600" y="1045901"/>
            <a:ext cx="8402241" cy="707886"/>
          </a:xfrm>
          <a:prstGeom prst="rect">
            <a:avLst/>
          </a:prstGeom>
        </p:spPr>
        <p:txBody>
          <a:bodyPr wrap="square">
            <a:spAutoFit/>
          </a:bodyPr>
          <a:lstStyle/>
          <a:p>
            <a:pPr algn="ctr">
              <a:spcBef>
                <a:spcPct val="50000"/>
              </a:spcBef>
            </a:pPr>
            <a:r>
              <a:rPr lang="en-US" sz="2000" dirty="0">
                <a:solidFill>
                  <a:schemeClr val="tx2"/>
                </a:solidFill>
              </a:rPr>
              <a:t>Fur traders and trappers were some of the first Americans to explore the West</a:t>
            </a:r>
          </a:p>
        </p:txBody>
      </p:sp>
      <p:sp>
        <p:nvSpPr>
          <p:cNvPr id="8" name="TextBox 7"/>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9904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3" descr="gadsden purchase.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20663"/>
            <a:ext cx="8077200" cy="6637337"/>
          </a:xfrm>
        </p:spPr>
      </p:pic>
    </p:spTree>
    <p:extLst>
      <p:ext uri="{BB962C8B-B14F-4D97-AF65-F5344CB8AC3E}">
        <p14:creationId xmlns:p14="http://schemas.microsoft.com/office/powerpoint/2010/main" xmlns="" val="14910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style.rotation</p:attrName>
                                        </p:attrNameLst>
                                      </p:cBhvr>
                                      <p:tavLst>
                                        <p:tav tm="0">
                                          <p:val>
                                            <p:fltVal val="90"/>
                                          </p:val>
                                        </p:tav>
                                        <p:tav tm="100000">
                                          <p:val>
                                            <p:fltVal val="0"/>
                                          </p:val>
                                        </p:tav>
                                      </p:tavLst>
                                    </p:anim>
                                    <p:animEffect transition="in" filter="fade">
                                      <p:cBhvr>
                                        <p:cTn id="10"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609600"/>
            <a:ext cx="7643812" cy="1066800"/>
          </a:xfrm>
          <a:noFill/>
        </p:spPr>
        <p:txBody>
          <a:bodyPr/>
          <a:lstStyle/>
          <a:p>
            <a:pPr algn="ctr" eaLnBrk="1" hangingPunct="1"/>
            <a:r>
              <a:rPr lang="en-US" sz="4800" b="1" dirty="0" smtClean="0"/>
              <a:t>Bear Flag Revolt</a:t>
            </a:r>
          </a:p>
        </p:txBody>
      </p:sp>
      <p:sp>
        <p:nvSpPr>
          <p:cNvPr id="46084" name="Text Box 4"/>
          <p:cNvSpPr>
            <a:spLocks noGrp="1" noChangeArrowheads="1"/>
          </p:cNvSpPr>
          <p:nvPr>
            <p:ph sz="quarter" idx="13"/>
          </p:nvPr>
        </p:nvSpPr>
        <p:spPr>
          <a:xfrm>
            <a:off x="838200" y="1752600"/>
            <a:ext cx="1752600" cy="4800600"/>
          </a:xfrm>
          <a:noFill/>
        </p:spPr>
        <p:txBody>
          <a:bodyPr>
            <a:normAutofit/>
          </a:bodyPr>
          <a:lstStyle/>
          <a:p>
            <a:pPr eaLnBrk="1" hangingPunct="1">
              <a:spcBef>
                <a:spcPct val="5000"/>
              </a:spcBef>
              <a:buFontTx/>
              <a:buNone/>
            </a:pPr>
            <a:r>
              <a:rPr lang="en-US" b="1" dirty="0" smtClean="0">
                <a:solidFill>
                  <a:schemeClr val="hlink"/>
                </a:solidFill>
              </a:rPr>
              <a:t>Settlers</a:t>
            </a:r>
            <a:endParaRPr lang="en-US" dirty="0" smtClean="0">
              <a:solidFill>
                <a:schemeClr val="hlink"/>
              </a:solidFill>
            </a:endParaRPr>
          </a:p>
          <a:p>
            <a:pPr eaLnBrk="1" hangingPunct="1">
              <a:spcBef>
                <a:spcPct val="5000"/>
              </a:spcBef>
              <a:buFontTx/>
              <a:buNone/>
            </a:pPr>
            <a:endParaRPr lang="en-US" b="1" dirty="0" smtClean="0">
              <a:solidFill>
                <a:schemeClr val="hlink"/>
              </a:solidFill>
            </a:endParaRPr>
          </a:p>
          <a:p>
            <a:pPr eaLnBrk="1" hangingPunct="1">
              <a:spcBef>
                <a:spcPct val="5000"/>
              </a:spcBef>
              <a:buFontTx/>
              <a:buNone/>
            </a:pPr>
            <a:r>
              <a:rPr lang="en-US" b="1" dirty="0" smtClean="0">
                <a:solidFill>
                  <a:schemeClr val="hlink"/>
                </a:solidFill>
              </a:rPr>
              <a:t>Revolt</a:t>
            </a:r>
          </a:p>
          <a:p>
            <a:pPr eaLnBrk="1" hangingPunct="1">
              <a:spcBef>
                <a:spcPct val="5000"/>
              </a:spcBef>
              <a:buFontTx/>
              <a:buNone/>
            </a:pPr>
            <a:endParaRPr lang="en-US" b="1" dirty="0" smtClean="0">
              <a:solidFill>
                <a:schemeClr val="hlink"/>
              </a:solidFill>
            </a:endParaRPr>
          </a:p>
          <a:p>
            <a:pPr eaLnBrk="1" hangingPunct="1">
              <a:spcBef>
                <a:spcPct val="5000"/>
              </a:spcBef>
              <a:buFontTx/>
              <a:buNone/>
            </a:pPr>
            <a:endParaRPr lang="en-US" b="1" dirty="0" smtClean="0">
              <a:solidFill>
                <a:schemeClr val="hlink"/>
              </a:solidFill>
            </a:endParaRPr>
          </a:p>
          <a:p>
            <a:pPr eaLnBrk="1" hangingPunct="1">
              <a:spcBef>
                <a:spcPct val="0"/>
              </a:spcBef>
              <a:buFontTx/>
              <a:buNone/>
            </a:pPr>
            <a:r>
              <a:rPr lang="en-US" b="1" dirty="0" smtClean="0">
                <a:solidFill>
                  <a:schemeClr val="hlink"/>
                </a:solidFill>
              </a:rPr>
              <a:t>John C.</a:t>
            </a:r>
          </a:p>
          <a:p>
            <a:pPr eaLnBrk="1" hangingPunct="1">
              <a:spcBef>
                <a:spcPct val="0"/>
              </a:spcBef>
              <a:buFontTx/>
              <a:buNone/>
            </a:pPr>
            <a:r>
              <a:rPr lang="en-US" b="1" dirty="0" err="1" smtClean="0">
                <a:solidFill>
                  <a:schemeClr val="hlink"/>
                </a:solidFill>
              </a:rPr>
              <a:t>Frémont</a:t>
            </a:r>
            <a:endParaRPr lang="en-US" b="1" dirty="0" smtClean="0">
              <a:solidFill>
                <a:schemeClr val="hlink"/>
              </a:solidFill>
            </a:endParaRPr>
          </a:p>
          <a:p>
            <a:pPr eaLnBrk="1" hangingPunct="1">
              <a:spcBef>
                <a:spcPct val="5000"/>
              </a:spcBef>
              <a:buFontTx/>
              <a:buNone/>
            </a:pPr>
            <a:endParaRPr lang="en-US" b="1" dirty="0" smtClean="0">
              <a:solidFill>
                <a:schemeClr val="hlink"/>
              </a:solidFill>
            </a:endParaRPr>
          </a:p>
          <a:p>
            <a:pPr eaLnBrk="1" hangingPunct="1">
              <a:spcBef>
                <a:spcPct val="5000"/>
              </a:spcBef>
              <a:buFontTx/>
              <a:buNone/>
            </a:pPr>
            <a:r>
              <a:rPr lang="en-US" b="1" dirty="0" smtClean="0">
                <a:solidFill>
                  <a:schemeClr val="hlink"/>
                </a:solidFill>
              </a:rPr>
              <a:t>U.S.</a:t>
            </a:r>
          </a:p>
          <a:p>
            <a:pPr eaLnBrk="1" hangingPunct="1">
              <a:spcBef>
                <a:spcPct val="0"/>
              </a:spcBef>
              <a:buFontTx/>
              <a:buNone/>
            </a:pPr>
            <a:r>
              <a:rPr lang="en-US" b="1" dirty="0" smtClean="0">
                <a:solidFill>
                  <a:schemeClr val="hlink"/>
                </a:solidFill>
              </a:rPr>
              <a:t>Forces</a:t>
            </a:r>
          </a:p>
          <a:p>
            <a:pPr eaLnBrk="1" hangingPunct="1">
              <a:spcBef>
                <a:spcPct val="5000"/>
              </a:spcBef>
              <a:buFontTx/>
              <a:buNone/>
            </a:pPr>
            <a:endParaRPr lang="en-US" sz="2400" b="1" dirty="0" smtClean="0">
              <a:solidFill>
                <a:schemeClr val="hlink"/>
              </a:solidFill>
            </a:endParaRPr>
          </a:p>
          <a:p>
            <a:pPr eaLnBrk="1" hangingPunct="1">
              <a:spcBef>
                <a:spcPct val="5000"/>
              </a:spcBef>
              <a:buFontTx/>
              <a:buNone/>
            </a:pPr>
            <a:endParaRPr lang="en-US" sz="2400" b="1" dirty="0" smtClean="0"/>
          </a:p>
          <a:p>
            <a:pPr eaLnBrk="1" hangingPunct="1">
              <a:spcBef>
                <a:spcPct val="5000"/>
              </a:spcBef>
              <a:buFontTx/>
              <a:buNone/>
            </a:pPr>
            <a:endParaRPr lang="en-US" sz="2400" b="1" dirty="0" smtClean="0"/>
          </a:p>
        </p:txBody>
      </p:sp>
      <p:sp>
        <p:nvSpPr>
          <p:cNvPr id="46083" name="Rectangle 3"/>
          <p:cNvSpPr>
            <a:spLocks noGrp="1" noChangeArrowheads="1"/>
          </p:cNvSpPr>
          <p:nvPr>
            <p:ph sz="quarter" idx="14"/>
          </p:nvPr>
        </p:nvSpPr>
        <p:spPr>
          <a:xfrm>
            <a:off x="2667000" y="1752600"/>
            <a:ext cx="6172200" cy="4724400"/>
          </a:xfrm>
        </p:spPr>
        <p:txBody>
          <a:bodyPr>
            <a:normAutofit lnSpcReduction="10000"/>
          </a:bodyPr>
          <a:lstStyle/>
          <a:p>
            <a:pPr eaLnBrk="1" hangingPunct="1">
              <a:lnSpc>
                <a:spcPct val="90000"/>
              </a:lnSpc>
              <a:spcBef>
                <a:spcPct val="0"/>
              </a:spcBef>
            </a:pPr>
            <a:r>
              <a:rPr lang="en-US" sz="2500" dirty="0" smtClean="0">
                <a:solidFill>
                  <a:schemeClr val="tx2"/>
                </a:solidFill>
              </a:rPr>
              <a:t>Only about 500 Americans were in California in 1846.</a:t>
            </a:r>
          </a:p>
          <a:p>
            <a:pPr eaLnBrk="1" hangingPunct="1">
              <a:lnSpc>
                <a:spcPct val="90000"/>
              </a:lnSpc>
            </a:pPr>
            <a:r>
              <a:rPr lang="en-US" sz="2500" dirty="0" smtClean="0">
                <a:solidFill>
                  <a:schemeClr val="tx2"/>
                </a:solidFill>
              </a:rPr>
              <a:t>Americans seized Sonoma and declared California to be an independent nation on June 14, starting the </a:t>
            </a:r>
            <a:r>
              <a:rPr lang="en-US" b="1" dirty="0" smtClean="0">
                <a:solidFill>
                  <a:schemeClr val="hlink"/>
                </a:solidFill>
              </a:rPr>
              <a:t>Bear Flag Revolt</a:t>
            </a:r>
            <a:r>
              <a:rPr lang="en-US" sz="2500" b="1" dirty="0" smtClean="0">
                <a:solidFill>
                  <a:schemeClr val="tx2"/>
                </a:solidFill>
              </a:rPr>
              <a:t>.</a:t>
            </a:r>
          </a:p>
          <a:p>
            <a:pPr eaLnBrk="1" hangingPunct="1">
              <a:lnSpc>
                <a:spcPct val="90000"/>
              </a:lnSpc>
            </a:pPr>
            <a:r>
              <a:rPr lang="en-US" sz="2500" dirty="0" err="1" smtClean="0">
                <a:solidFill>
                  <a:schemeClr val="tx2"/>
                </a:solidFill>
              </a:rPr>
              <a:t>Frémont</a:t>
            </a:r>
            <a:r>
              <a:rPr lang="en-US" sz="2500" dirty="0" smtClean="0">
                <a:solidFill>
                  <a:schemeClr val="tx2"/>
                </a:solidFill>
              </a:rPr>
              <a:t>, leader of a U.S. Army mapping expedition, entered California to support its independence.</a:t>
            </a:r>
          </a:p>
          <a:p>
            <a:pPr eaLnBrk="1" hangingPunct="1">
              <a:spcBef>
                <a:spcPct val="0"/>
              </a:spcBef>
            </a:pPr>
            <a:r>
              <a:rPr lang="en-US" sz="2500" dirty="0" smtClean="0">
                <a:solidFill>
                  <a:schemeClr val="tx2"/>
                </a:solidFill>
              </a:rPr>
              <a:t>U.S. naval and military forces invaded California in June 1846 and claimed California for the United States.</a:t>
            </a:r>
          </a:p>
          <a:p>
            <a:pPr eaLnBrk="1" hangingPunct="1">
              <a:lnSpc>
                <a:spcPct val="90000"/>
              </a:lnSpc>
            </a:pPr>
            <a:endParaRPr lang="en-US" sz="2500" dirty="0" smtClean="0">
              <a:solidFill>
                <a:schemeClr val="tx2"/>
              </a:solidFill>
            </a:endParaRPr>
          </a:p>
        </p:txBody>
      </p:sp>
      <p:sp>
        <p:nvSpPr>
          <p:cNvPr id="7" name="TextBox 6"/>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868551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fade">
                                      <p:cBhvr>
                                        <p:cTn id="10" dur="2000"/>
                                        <p:tgtEl>
                                          <p:spTgt spid="460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1" nodeType="clickEffect">
                                  <p:stCondLst>
                                    <p:cond delay="0"/>
                                  </p:stCondLst>
                                  <p:childTnLst>
                                    <p:set>
                                      <p:cBhvr>
                                        <p:cTn id="14" dur="1" fill="hold">
                                          <p:stCondLst>
                                            <p:cond delay="0"/>
                                          </p:stCondLst>
                                        </p:cTn>
                                        <p:tgtEl>
                                          <p:spTgt spid="46084"/>
                                        </p:tgtEl>
                                        <p:attrNameLst>
                                          <p:attrName>style.visibility</p:attrName>
                                        </p:attrNameLst>
                                      </p:cBhvr>
                                      <p:to>
                                        <p:strVal val="visible"/>
                                      </p:to>
                                    </p:set>
                                    <p:anim to="" calcmode="lin" valueType="num">
                                      <p:cBhvr>
                                        <p:cTn id="15" dur="1" fill="hold"/>
                                        <p:tgtEl>
                                          <p:spTgt spid="46084"/>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6083">
                                            <p:txEl>
                                              <p:pRg st="0" end="0"/>
                                            </p:txEl>
                                          </p:spTgt>
                                        </p:tgtEl>
                                        <p:attrNameLst>
                                          <p:attrName>style.visibility</p:attrName>
                                        </p:attrNameLst>
                                      </p:cBhvr>
                                      <p:to>
                                        <p:strVal val="visible"/>
                                      </p:to>
                                    </p:set>
                                    <p:anim to="" calcmode="lin" valueType="num">
                                      <p:cBhvr>
                                        <p:cTn id="20" dur="1" fill="hold"/>
                                        <p:tgtEl>
                                          <p:spTgt spid="46083">
                                            <p:txEl>
                                              <p:pRg st="0" end="0"/>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to="" calcmode="lin" valueType="num">
                                      <p:cBhvr>
                                        <p:cTn id="25" dur="1" fill="hold"/>
                                        <p:tgtEl>
                                          <p:spTgt spid="46083">
                                            <p:txEl>
                                              <p:pRg st="1" end="1"/>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6083">
                                            <p:txEl>
                                              <p:pRg st="2" end="2"/>
                                            </p:txEl>
                                          </p:spTgt>
                                        </p:tgtEl>
                                        <p:attrNameLst>
                                          <p:attrName>style.visibility</p:attrName>
                                        </p:attrNameLst>
                                      </p:cBhvr>
                                      <p:to>
                                        <p:strVal val="visible"/>
                                      </p:to>
                                    </p:set>
                                    <p:anim to="" calcmode="lin" valueType="num">
                                      <p:cBhvr>
                                        <p:cTn id="30" dur="1" fill="hold"/>
                                        <p:tgtEl>
                                          <p:spTgt spid="46083">
                                            <p:txEl>
                                              <p:pRg st="2" end="2"/>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6083">
                                            <p:txEl>
                                              <p:pRg st="3" end="3"/>
                                            </p:txEl>
                                          </p:spTgt>
                                        </p:tgtEl>
                                        <p:attrNameLst>
                                          <p:attrName>style.visibility</p:attrName>
                                        </p:attrNameLst>
                                      </p:cBhvr>
                                      <p:to>
                                        <p:strVal val="visible"/>
                                      </p:to>
                                    </p:set>
                                    <p:anim to="" calcmode="lin" valueType="num">
                                      <p:cBhvr>
                                        <p:cTn id="35" dur="1" fill="hold"/>
                                        <p:tgtEl>
                                          <p:spTgt spid="4608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P spid="46084" grpId="1"/>
      <p:bldP spid="460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Bear-Flag-Revolt.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308100"/>
            <a:ext cx="67564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99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219200" y="228600"/>
            <a:ext cx="7643813" cy="1030288"/>
          </a:xfrm>
          <a:noFill/>
        </p:spPr>
        <p:txBody>
          <a:bodyPr/>
          <a:lstStyle/>
          <a:p>
            <a:pPr algn="ctr" eaLnBrk="1" hangingPunct="1"/>
            <a:r>
              <a:rPr lang="en-US" sz="5400" b="1" dirty="0" smtClean="0"/>
              <a:t>War’s End</a:t>
            </a:r>
          </a:p>
        </p:txBody>
      </p:sp>
      <p:sp>
        <p:nvSpPr>
          <p:cNvPr id="47106" name="Rectangle 2"/>
          <p:cNvSpPr>
            <a:spLocks noGrp="1" noChangeArrowheads="1"/>
          </p:cNvSpPr>
          <p:nvPr>
            <p:ph idx="1"/>
          </p:nvPr>
        </p:nvSpPr>
        <p:spPr>
          <a:xfrm>
            <a:off x="457200" y="1600200"/>
            <a:ext cx="8229600" cy="5257800"/>
          </a:xfrm>
        </p:spPr>
        <p:txBody>
          <a:bodyPr/>
          <a:lstStyle/>
          <a:p>
            <a:pPr eaLnBrk="1" hangingPunct="1">
              <a:lnSpc>
                <a:spcPct val="90000"/>
              </a:lnSpc>
              <a:buFontTx/>
              <a:buNone/>
            </a:pPr>
            <a:r>
              <a:rPr lang="en-US" b="1" dirty="0" smtClean="0">
                <a:solidFill>
                  <a:schemeClr val="hlink"/>
                </a:solidFill>
              </a:rPr>
              <a:t>Buena Vista</a:t>
            </a:r>
          </a:p>
          <a:p>
            <a:pPr eaLnBrk="1" hangingPunct="1">
              <a:lnSpc>
                <a:spcPct val="90000"/>
              </a:lnSpc>
            </a:pPr>
            <a:r>
              <a:rPr lang="en-US" sz="2400" dirty="0" smtClean="0">
                <a:solidFill>
                  <a:schemeClr val="tx2"/>
                </a:solidFill>
              </a:rPr>
              <a:t>General Taylor’s forces defeated the Mexican army under Santa Anna at Buena Vista in February 1847.</a:t>
            </a:r>
          </a:p>
          <a:p>
            <a:pPr eaLnBrk="1" hangingPunct="1">
              <a:lnSpc>
                <a:spcPct val="90000"/>
              </a:lnSpc>
            </a:pPr>
            <a:r>
              <a:rPr lang="en-US" sz="2400" dirty="0" smtClean="0">
                <a:solidFill>
                  <a:schemeClr val="tx2"/>
                </a:solidFill>
              </a:rPr>
              <a:t>The Mexican army had fled overnight.</a:t>
            </a:r>
          </a:p>
          <a:p>
            <a:pPr eaLnBrk="1" hangingPunct="1">
              <a:lnSpc>
                <a:spcPct val="90000"/>
              </a:lnSpc>
            </a:pPr>
            <a:r>
              <a:rPr lang="en-US" sz="2400" dirty="0" smtClean="0">
                <a:solidFill>
                  <a:schemeClr val="tx2"/>
                </a:solidFill>
              </a:rPr>
              <a:t>It was a fierce battle with heavy casualties on both sides.  </a:t>
            </a:r>
          </a:p>
          <a:p>
            <a:pPr eaLnBrk="1" hangingPunct="1">
              <a:lnSpc>
                <a:spcPct val="90000"/>
              </a:lnSpc>
              <a:buFontTx/>
              <a:buNone/>
            </a:pPr>
            <a:r>
              <a:rPr lang="en-US" b="1" dirty="0" smtClean="0">
                <a:solidFill>
                  <a:schemeClr val="hlink"/>
                </a:solidFill>
              </a:rPr>
              <a:t>Veracruz</a:t>
            </a:r>
          </a:p>
          <a:p>
            <a:pPr eaLnBrk="1" hangingPunct="1">
              <a:lnSpc>
                <a:spcPct val="90000"/>
              </a:lnSpc>
            </a:pPr>
            <a:r>
              <a:rPr lang="en-US" sz="2400" dirty="0" smtClean="0">
                <a:solidFill>
                  <a:schemeClr val="tx2"/>
                </a:solidFill>
              </a:rPr>
              <a:t>General Winfield Scott’s forces seized the port of Veracruz in March 1847.</a:t>
            </a:r>
          </a:p>
          <a:p>
            <a:pPr eaLnBrk="1" hangingPunct="1">
              <a:lnSpc>
                <a:spcPct val="90000"/>
              </a:lnSpc>
            </a:pPr>
            <a:r>
              <a:rPr lang="en-US" sz="2400" dirty="0" smtClean="0">
                <a:solidFill>
                  <a:schemeClr val="tx2"/>
                </a:solidFill>
              </a:rPr>
              <a:t>Veracruz was the strongest fortress in Mexico.</a:t>
            </a:r>
          </a:p>
          <a:p>
            <a:pPr eaLnBrk="1" hangingPunct="1">
              <a:lnSpc>
                <a:spcPct val="90000"/>
              </a:lnSpc>
              <a:buFontTx/>
              <a:buNone/>
            </a:pPr>
            <a:r>
              <a:rPr lang="en-US" b="1" dirty="0" smtClean="0">
                <a:solidFill>
                  <a:schemeClr val="hlink"/>
                </a:solidFill>
              </a:rPr>
              <a:t>Mexico City</a:t>
            </a:r>
          </a:p>
          <a:p>
            <a:pPr eaLnBrk="1" hangingPunct="1">
              <a:lnSpc>
                <a:spcPct val="90000"/>
              </a:lnSpc>
            </a:pPr>
            <a:r>
              <a:rPr lang="en-US" sz="2400" dirty="0" smtClean="0">
                <a:solidFill>
                  <a:schemeClr val="tx2"/>
                </a:solidFill>
              </a:rPr>
              <a:t>Scott’s troops took Mexico City in September 1847 after a brave defense by Mexican soldiers.</a:t>
            </a:r>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99436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20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6">
                                            <p:txEl>
                                              <p:pRg st="0" end="0"/>
                                            </p:txEl>
                                          </p:spTgt>
                                        </p:tgtEl>
                                        <p:attrNameLst>
                                          <p:attrName>style.visibility</p:attrName>
                                        </p:attrNameLst>
                                      </p:cBhvr>
                                      <p:to>
                                        <p:strVal val="visible"/>
                                      </p:to>
                                    </p:set>
                                    <p:anim to="" calcmode="lin" valueType="num">
                                      <p:cBhvr>
                                        <p:cTn id="12" dur="1" fill="hold"/>
                                        <p:tgtEl>
                                          <p:spTgt spid="47106">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7106">
                                            <p:txEl>
                                              <p:pRg st="1" end="1"/>
                                            </p:txEl>
                                          </p:spTgt>
                                        </p:tgtEl>
                                        <p:attrNameLst>
                                          <p:attrName>style.visibility</p:attrName>
                                        </p:attrNameLst>
                                      </p:cBhvr>
                                      <p:to>
                                        <p:strVal val="visible"/>
                                      </p:to>
                                    </p:set>
                                    <p:anim to="" calcmode="lin" valueType="num">
                                      <p:cBhvr>
                                        <p:cTn id="17" dur="1" fill="hold"/>
                                        <p:tgtEl>
                                          <p:spTgt spid="47106">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7106">
                                            <p:txEl>
                                              <p:pRg st="2" end="2"/>
                                            </p:txEl>
                                          </p:spTgt>
                                        </p:tgtEl>
                                        <p:attrNameLst>
                                          <p:attrName>style.visibility</p:attrName>
                                        </p:attrNameLst>
                                      </p:cBhvr>
                                      <p:to>
                                        <p:strVal val="visible"/>
                                      </p:to>
                                    </p:set>
                                    <p:anim to="" calcmode="lin" valueType="num">
                                      <p:cBhvr>
                                        <p:cTn id="22" dur="1" fill="hold"/>
                                        <p:tgtEl>
                                          <p:spTgt spid="47106">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7106">
                                            <p:txEl>
                                              <p:pRg st="3" end="3"/>
                                            </p:txEl>
                                          </p:spTgt>
                                        </p:tgtEl>
                                        <p:attrNameLst>
                                          <p:attrName>style.visibility</p:attrName>
                                        </p:attrNameLst>
                                      </p:cBhvr>
                                      <p:to>
                                        <p:strVal val="visible"/>
                                      </p:to>
                                    </p:set>
                                    <p:anim to="" calcmode="lin" valueType="num">
                                      <p:cBhvr>
                                        <p:cTn id="27" dur="1" fill="hold"/>
                                        <p:tgtEl>
                                          <p:spTgt spid="47106">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7106">
                                            <p:txEl>
                                              <p:pRg st="4" end="4"/>
                                            </p:txEl>
                                          </p:spTgt>
                                        </p:tgtEl>
                                        <p:attrNameLst>
                                          <p:attrName>style.visibility</p:attrName>
                                        </p:attrNameLst>
                                      </p:cBhvr>
                                      <p:to>
                                        <p:strVal val="visible"/>
                                      </p:to>
                                    </p:set>
                                    <p:anim to="" calcmode="lin" valueType="num">
                                      <p:cBhvr>
                                        <p:cTn id="32" dur="1" fill="hold"/>
                                        <p:tgtEl>
                                          <p:spTgt spid="47106">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7106">
                                            <p:txEl>
                                              <p:pRg st="5" end="5"/>
                                            </p:txEl>
                                          </p:spTgt>
                                        </p:tgtEl>
                                        <p:attrNameLst>
                                          <p:attrName>style.visibility</p:attrName>
                                        </p:attrNameLst>
                                      </p:cBhvr>
                                      <p:to>
                                        <p:strVal val="visible"/>
                                      </p:to>
                                    </p:set>
                                    <p:anim to="" calcmode="lin" valueType="num">
                                      <p:cBhvr>
                                        <p:cTn id="37" dur="1" fill="hold"/>
                                        <p:tgtEl>
                                          <p:spTgt spid="47106">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7106">
                                            <p:txEl>
                                              <p:pRg st="6" end="6"/>
                                            </p:txEl>
                                          </p:spTgt>
                                        </p:tgtEl>
                                        <p:attrNameLst>
                                          <p:attrName>style.visibility</p:attrName>
                                        </p:attrNameLst>
                                      </p:cBhvr>
                                      <p:to>
                                        <p:strVal val="visible"/>
                                      </p:to>
                                    </p:set>
                                    <p:anim to="" calcmode="lin" valueType="num">
                                      <p:cBhvr>
                                        <p:cTn id="42" dur="1" fill="hold"/>
                                        <p:tgtEl>
                                          <p:spTgt spid="47106">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7106">
                                            <p:txEl>
                                              <p:pRg st="7" end="7"/>
                                            </p:txEl>
                                          </p:spTgt>
                                        </p:tgtEl>
                                        <p:attrNameLst>
                                          <p:attrName>style.visibility</p:attrName>
                                        </p:attrNameLst>
                                      </p:cBhvr>
                                      <p:to>
                                        <p:strVal val="visible"/>
                                      </p:to>
                                    </p:set>
                                    <p:anim to="" calcmode="lin" valueType="num">
                                      <p:cBhvr>
                                        <p:cTn id="47" dur="1" fill="hold"/>
                                        <p:tgtEl>
                                          <p:spTgt spid="47106">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7106">
                                            <p:txEl>
                                              <p:pRg st="8" end="8"/>
                                            </p:txEl>
                                          </p:spTgt>
                                        </p:tgtEl>
                                        <p:attrNameLst>
                                          <p:attrName>style.visibility</p:attrName>
                                        </p:attrNameLst>
                                      </p:cBhvr>
                                      <p:to>
                                        <p:strVal val="visible"/>
                                      </p:to>
                                    </p:set>
                                    <p:anim to="" calcmode="lin" valueType="num">
                                      <p:cBhvr>
                                        <p:cTn id="52" dur="1" fill="hold"/>
                                        <p:tgtEl>
                                          <p:spTgt spid="4710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228600"/>
            <a:ext cx="8001000" cy="1295400"/>
          </a:xfrm>
        </p:spPr>
        <p:txBody>
          <a:bodyPr>
            <a:normAutofit fontScale="90000"/>
          </a:bodyPr>
          <a:lstStyle/>
          <a:p>
            <a:pPr eaLnBrk="1" hangingPunct="1"/>
            <a:r>
              <a:rPr lang="en-US" sz="2800" b="1" dirty="0" smtClean="0"/>
              <a:t>As a result of the Mexican-American War, </a:t>
            </a:r>
            <a:br>
              <a:rPr lang="en-US" sz="2800" b="1" dirty="0" smtClean="0"/>
            </a:br>
            <a:r>
              <a:rPr lang="en-US" sz="2800" b="1" dirty="0" smtClean="0"/>
              <a:t>the United States added territory in the Southwest</a:t>
            </a:r>
          </a:p>
        </p:txBody>
      </p:sp>
      <p:sp>
        <p:nvSpPr>
          <p:cNvPr id="48131" name="Rectangle 3"/>
          <p:cNvSpPr>
            <a:spLocks noGrp="1" noChangeArrowheads="1"/>
          </p:cNvSpPr>
          <p:nvPr>
            <p:ph idx="1"/>
          </p:nvPr>
        </p:nvSpPr>
        <p:spPr>
          <a:xfrm>
            <a:off x="457200" y="1600200"/>
            <a:ext cx="8229600" cy="5257800"/>
          </a:xfrm>
        </p:spPr>
        <p:txBody>
          <a:bodyPr/>
          <a:lstStyle/>
          <a:p>
            <a:pPr eaLnBrk="1" hangingPunct="1">
              <a:lnSpc>
                <a:spcPct val="90000"/>
              </a:lnSpc>
              <a:spcBef>
                <a:spcPct val="30000"/>
              </a:spcBef>
            </a:pPr>
            <a:r>
              <a:rPr lang="en-US" sz="3200" b="1" dirty="0" smtClean="0">
                <a:solidFill>
                  <a:schemeClr val="hlink"/>
                </a:solidFill>
              </a:rPr>
              <a:t>Treaty of Guadalupe Hidalgo</a:t>
            </a:r>
            <a:r>
              <a:rPr lang="en-US" sz="2600" dirty="0" smtClean="0">
                <a:solidFill>
                  <a:schemeClr val="tx2"/>
                </a:solidFill>
              </a:rPr>
              <a:t> officially ended the war in 1848</a:t>
            </a:r>
          </a:p>
          <a:p>
            <a:pPr lvl="1" eaLnBrk="1" hangingPunct="1">
              <a:lnSpc>
                <a:spcPct val="90000"/>
              </a:lnSpc>
              <a:spcBef>
                <a:spcPct val="30000"/>
              </a:spcBef>
            </a:pPr>
            <a:r>
              <a:rPr lang="en-US" sz="2600" b="0" dirty="0" smtClean="0">
                <a:solidFill>
                  <a:schemeClr val="tx2"/>
                </a:solidFill>
              </a:rPr>
              <a:t>Mexican Cession included present-day California, Nevada, Utah, parts of Arizona, New Mexico, Colorado, and Wyoming</a:t>
            </a:r>
          </a:p>
          <a:p>
            <a:pPr lvl="1" eaLnBrk="1" hangingPunct="1">
              <a:lnSpc>
                <a:spcPct val="90000"/>
              </a:lnSpc>
              <a:spcBef>
                <a:spcPct val="30000"/>
              </a:spcBef>
            </a:pPr>
            <a:r>
              <a:rPr lang="en-US" sz="2600" b="0" dirty="0" smtClean="0">
                <a:solidFill>
                  <a:schemeClr val="tx2"/>
                </a:solidFill>
              </a:rPr>
              <a:t>Also included area claimed by Texas north of Rio Grande</a:t>
            </a:r>
          </a:p>
          <a:p>
            <a:pPr lvl="1" eaLnBrk="1" hangingPunct="1">
              <a:lnSpc>
                <a:spcPct val="90000"/>
              </a:lnSpc>
              <a:spcBef>
                <a:spcPct val="30000"/>
              </a:spcBef>
            </a:pPr>
            <a:r>
              <a:rPr lang="en-US" sz="2600" b="0" dirty="0" smtClean="0">
                <a:solidFill>
                  <a:schemeClr val="tx2"/>
                </a:solidFill>
              </a:rPr>
              <a:t>Increased size of United States by almost 25 </a:t>
            </a:r>
            <a:r>
              <a:rPr lang="en-US" sz="2600" b="0" dirty="0" smtClean="0">
                <a:solidFill>
                  <a:schemeClr val="tx2"/>
                </a:solidFill>
              </a:rPr>
              <a:t>percent</a:t>
            </a:r>
            <a:endParaRPr lang="en-US" sz="2600" b="0" dirty="0" smtClean="0">
              <a:solidFill>
                <a:schemeClr val="tx2"/>
              </a:solidFill>
            </a:endParaRPr>
          </a:p>
        </p:txBody>
      </p:sp>
      <p:sp>
        <p:nvSpPr>
          <p:cNvPr id="6" name="TextBox 5"/>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91957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 to="" calcmode="lin" valueType="num">
                                      <p:cBhvr>
                                        <p:cTn id="12" dur="1" fill="hold"/>
                                        <p:tgtEl>
                                          <p:spTgt spid="48131">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 to="" calcmode="lin" valueType="num">
                                      <p:cBhvr>
                                        <p:cTn id="15" dur="1" fill="hold"/>
                                        <p:tgtEl>
                                          <p:spTgt spid="48131">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8131">
                                            <p:txEl>
                                              <p:pRg st="2" end="2"/>
                                            </p:txEl>
                                          </p:spTgt>
                                        </p:tgtEl>
                                        <p:attrNameLst>
                                          <p:attrName>style.visibility</p:attrName>
                                        </p:attrNameLst>
                                      </p:cBhvr>
                                      <p:to>
                                        <p:strVal val="visible"/>
                                      </p:to>
                                    </p:set>
                                    <p:anim to="" calcmode="lin" valueType="num">
                                      <p:cBhvr>
                                        <p:cTn id="18" dur="1" fill="hold"/>
                                        <p:tgtEl>
                                          <p:spTgt spid="48131">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8131">
                                            <p:txEl>
                                              <p:pRg st="3" end="3"/>
                                            </p:txEl>
                                          </p:spTgt>
                                        </p:tgtEl>
                                        <p:attrNameLst>
                                          <p:attrName>style.visibility</p:attrName>
                                        </p:attrNameLst>
                                      </p:cBhvr>
                                      <p:to>
                                        <p:strVal val="visible"/>
                                      </p:to>
                                    </p:set>
                                    <p:anim to="" calcmode="lin" valueType="num">
                                      <p:cBhvr>
                                        <p:cTn id="21" dur="1" fill="hold"/>
                                        <p:tgtEl>
                                          <p:spTgt spid="4813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1143000"/>
          </a:xfrm>
        </p:spPr>
        <p:txBody>
          <a:bodyPr/>
          <a:lstStyle/>
          <a:p>
            <a:r>
              <a:rPr lang="en-US" b="1" dirty="0" smtClean="0">
                <a:solidFill>
                  <a:srgbClr val="E68200"/>
                </a:solidFill>
              </a:rPr>
              <a:t>Gadsden Purchase</a:t>
            </a:r>
            <a:endParaRPr lang="en-US" b="1" dirty="0">
              <a:solidFill>
                <a:srgbClr val="E68200"/>
              </a:solidFill>
            </a:endParaRPr>
          </a:p>
        </p:txBody>
      </p:sp>
      <p:sp>
        <p:nvSpPr>
          <p:cNvPr id="3" name="Rectangle 2"/>
          <p:cNvSpPr/>
          <p:nvPr/>
        </p:nvSpPr>
        <p:spPr>
          <a:xfrm>
            <a:off x="914400" y="1828800"/>
            <a:ext cx="4572000" cy="4191917"/>
          </a:xfrm>
          <a:prstGeom prst="rect">
            <a:avLst/>
          </a:prstGeom>
        </p:spPr>
        <p:txBody>
          <a:bodyPr wrap="square">
            <a:spAutoFit/>
          </a:bodyPr>
          <a:lstStyle/>
          <a:p>
            <a:pPr>
              <a:lnSpc>
                <a:spcPct val="90000"/>
              </a:lnSpc>
              <a:spcBef>
                <a:spcPct val="30000"/>
              </a:spcBef>
              <a:buFont typeface="Courier New" pitchFamily="49" charset="0"/>
              <a:buChar char="o"/>
            </a:pPr>
            <a:r>
              <a:rPr lang="en-US" sz="3600" dirty="0" smtClean="0">
                <a:solidFill>
                  <a:schemeClr val="tx2"/>
                </a:solidFill>
              </a:rPr>
              <a:t>In the </a:t>
            </a:r>
            <a:r>
              <a:rPr lang="en-US" sz="4000" b="1" dirty="0" smtClean="0">
                <a:solidFill>
                  <a:schemeClr val="hlink"/>
                </a:solidFill>
              </a:rPr>
              <a:t>Gadsden Purchase</a:t>
            </a:r>
            <a:r>
              <a:rPr lang="en-US" sz="3600" dirty="0" smtClean="0">
                <a:solidFill>
                  <a:schemeClr val="tx2"/>
                </a:solidFill>
              </a:rPr>
              <a:t> of 1853, the United States paid $10 million for southern parts of present-day Arizona and New Mexico.</a:t>
            </a:r>
            <a:endParaRPr lang="en-US" sz="3600" dirty="0" smtClean="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adalupe hidalgo treaty.jpg"/>
          <p:cNvPicPr>
            <a:picLocks noChangeAspect="1"/>
          </p:cNvPicPr>
          <p:nvPr/>
        </p:nvPicPr>
        <p:blipFill rotWithShape="1">
          <a:blip r:embed="rId2" cstate="print">
            <a:extLst>
              <a:ext uri="{28A0092B-C50C-407E-A947-70E740481C1C}">
                <a14:useLocalDpi xmlns:a14="http://schemas.microsoft.com/office/drawing/2010/main" xmlns="" val="0"/>
              </a:ext>
            </a:extLst>
          </a:blip>
          <a:srcRect b="8826"/>
          <a:stretch/>
        </p:blipFill>
        <p:spPr bwMode="auto">
          <a:xfrm>
            <a:off x="228600" y="0"/>
            <a:ext cx="8229600" cy="5019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gadsden purchas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175" y="2807929"/>
            <a:ext cx="4695825" cy="4050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762000"/>
            <a:ext cx="7643813" cy="1219200"/>
          </a:xfrm>
        </p:spPr>
        <p:txBody>
          <a:bodyPr>
            <a:normAutofit fontScale="90000"/>
          </a:bodyPr>
          <a:lstStyle/>
          <a:p>
            <a:pPr algn="ctr" eaLnBrk="1" hangingPunct="1"/>
            <a:r>
              <a:rPr lang="en-US" sz="2800" b="1" dirty="0" smtClean="0"/>
              <a:t>American settlement in the Mexican </a:t>
            </a:r>
            <a:br>
              <a:rPr lang="en-US" sz="2800" b="1" dirty="0" smtClean="0"/>
            </a:br>
            <a:r>
              <a:rPr lang="en-US" sz="2800" b="1" dirty="0" smtClean="0"/>
              <a:t>Cession produced conflict and </a:t>
            </a:r>
            <a:br>
              <a:rPr lang="en-US" sz="2800" b="1" dirty="0" smtClean="0"/>
            </a:br>
            <a:r>
              <a:rPr lang="en-US" sz="2800" b="1" dirty="0" smtClean="0"/>
              <a:t>a blending of cultures</a:t>
            </a:r>
          </a:p>
        </p:txBody>
      </p:sp>
      <p:sp>
        <p:nvSpPr>
          <p:cNvPr id="49155" name="Rectangle 3"/>
          <p:cNvSpPr>
            <a:spLocks noGrp="1" noChangeArrowheads="1"/>
          </p:cNvSpPr>
          <p:nvPr>
            <p:ph sz="quarter" idx="13"/>
          </p:nvPr>
        </p:nvSpPr>
        <p:spPr>
          <a:xfrm>
            <a:off x="533400" y="1905000"/>
            <a:ext cx="4267200" cy="4724400"/>
          </a:xfrm>
        </p:spPr>
        <p:txBody>
          <a:bodyPr>
            <a:normAutofit lnSpcReduction="10000"/>
          </a:bodyPr>
          <a:lstStyle/>
          <a:p>
            <a:pPr algn="ctr" eaLnBrk="1" hangingPunct="1">
              <a:buFontTx/>
              <a:buNone/>
            </a:pPr>
            <a:r>
              <a:rPr lang="en-US" b="1" dirty="0" smtClean="0">
                <a:solidFill>
                  <a:schemeClr val="hlink"/>
                </a:solidFill>
              </a:rPr>
              <a:t>Surge of American Settlers</a:t>
            </a:r>
          </a:p>
          <a:p>
            <a:pPr eaLnBrk="1" hangingPunct="1"/>
            <a:r>
              <a:rPr lang="en-US" sz="2300" dirty="0" smtClean="0"/>
              <a:t>Americans flooded into the Southwest.</a:t>
            </a:r>
          </a:p>
          <a:p>
            <a:pPr eaLnBrk="1" hangingPunct="1"/>
            <a:r>
              <a:rPr lang="en-US" sz="2300" dirty="0" smtClean="0"/>
              <a:t>New settlers battled longtime residents to control land, water, and minerals.  </a:t>
            </a:r>
          </a:p>
          <a:p>
            <a:pPr eaLnBrk="1" hangingPunct="1"/>
            <a:r>
              <a:rPr lang="en-US" sz="2300" dirty="0" smtClean="0"/>
              <a:t>Most Mexicans, Mexican Americans, and Native Americans faced legal, economic, and social discrimination from settlers.</a:t>
            </a:r>
          </a:p>
        </p:txBody>
      </p:sp>
      <p:sp>
        <p:nvSpPr>
          <p:cNvPr id="49156" name="Rectangle 4"/>
          <p:cNvSpPr>
            <a:spLocks noGrp="1" noChangeArrowheads="1"/>
          </p:cNvSpPr>
          <p:nvPr>
            <p:ph sz="quarter" idx="14"/>
          </p:nvPr>
        </p:nvSpPr>
        <p:spPr>
          <a:xfrm>
            <a:off x="4648200" y="1828800"/>
            <a:ext cx="4038600" cy="4800600"/>
          </a:xfrm>
        </p:spPr>
        <p:txBody>
          <a:bodyPr>
            <a:normAutofit fontScale="92500"/>
          </a:bodyPr>
          <a:lstStyle/>
          <a:p>
            <a:pPr algn="ctr" eaLnBrk="1" hangingPunct="1">
              <a:buFontTx/>
              <a:buNone/>
            </a:pPr>
            <a:r>
              <a:rPr lang="en-US" b="1" dirty="0" smtClean="0">
                <a:solidFill>
                  <a:schemeClr val="hlink"/>
                </a:solidFill>
              </a:rPr>
              <a:t>Cultural Encounters</a:t>
            </a:r>
            <a:r>
              <a:rPr lang="en-US" sz="2400" b="1" dirty="0" smtClean="0"/>
              <a:t> </a:t>
            </a:r>
          </a:p>
          <a:p>
            <a:pPr eaLnBrk="1" hangingPunct="1"/>
            <a:r>
              <a:rPr lang="en-US" sz="2400" dirty="0" smtClean="0"/>
              <a:t>Different cultures shaped one another in the Southwest despite conflicts.</a:t>
            </a:r>
          </a:p>
          <a:p>
            <a:pPr eaLnBrk="1" hangingPunct="1"/>
            <a:r>
              <a:rPr lang="en-US" sz="2400" dirty="0" smtClean="0"/>
              <a:t>Names of places showed Hispanic and Native American heritage.</a:t>
            </a:r>
          </a:p>
          <a:p>
            <a:pPr eaLnBrk="1" hangingPunct="1"/>
            <a:r>
              <a:rPr lang="en-US" sz="2400" dirty="0" smtClean="0"/>
              <a:t>Mexican and Native American knowledge and traditions also shaped many local economies.</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3</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341605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to="" calcmode="lin" valueType="num">
                                      <p:cBhvr>
                                        <p:cTn id="12" dur="1" fill="hold"/>
                                        <p:tgtEl>
                                          <p:spTgt spid="4915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 to="" calcmode="lin" valueType="num">
                                      <p:cBhvr>
                                        <p:cTn id="17" dur="1" fill="hold"/>
                                        <p:tgtEl>
                                          <p:spTgt spid="4915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9155">
                                            <p:txEl>
                                              <p:pRg st="2" end="2"/>
                                            </p:txEl>
                                          </p:spTgt>
                                        </p:tgtEl>
                                        <p:attrNameLst>
                                          <p:attrName>style.visibility</p:attrName>
                                        </p:attrNameLst>
                                      </p:cBhvr>
                                      <p:to>
                                        <p:strVal val="visible"/>
                                      </p:to>
                                    </p:set>
                                    <p:anim to="" calcmode="lin" valueType="num">
                                      <p:cBhvr>
                                        <p:cTn id="22" dur="1" fill="hold"/>
                                        <p:tgtEl>
                                          <p:spTgt spid="4915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155">
                                            <p:txEl>
                                              <p:pRg st="3" end="3"/>
                                            </p:txEl>
                                          </p:spTgt>
                                        </p:tgtEl>
                                        <p:attrNameLst>
                                          <p:attrName>style.visibility</p:attrName>
                                        </p:attrNameLst>
                                      </p:cBhvr>
                                      <p:to>
                                        <p:strVal val="visible"/>
                                      </p:to>
                                    </p:set>
                                    <p:anim to="" calcmode="lin" valueType="num">
                                      <p:cBhvr>
                                        <p:cTn id="27" dur="1" fill="hold"/>
                                        <p:tgtEl>
                                          <p:spTgt spid="49155">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9156">
                                            <p:txEl>
                                              <p:pRg st="0" end="0"/>
                                            </p:txEl>
                                          </p:spTgt>
                                        </p:tgtEl>
                                        <p:attrNameLst>
                                          <p:attrName>style.visibility</p:attrName>
                                        </p:attrNameLst>
                                      </p:cBhvr>
                                      <p:to>
                                        <p:strVal val="visible"/>
                                      </p:to>
                                    </p:set>
                                    <p:anim to="" calcmode="lin" valueType="num">
                                      <p:cBhvr>
                                        <p:cTn id="32" dur="1" fill="hold"/>
                                        <p:tgtEl>
                                          <p:spTgt spid="49156">
                                            <p:txEl>
                                              <p:pRg st="0" end="0"/>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9156">
                                            <p:txEl>
                                              <p:pRg st="1" end="1"/>
                                            </p:txEl>
                                          </p:spTgt>
                                        </p:tgtEl>
                                        <p:attrNameLst>
                                          <p:attrName>style.visibility</p:attrName>
                                        </p:attrNameLst>
                                      </p:cBhvr>
                                      <p:to>
                                        <p:strVal val="visible"/>
                                      </p:to>
                                    </p:set>
                                    <p:anim to="" calcmode="lin" valueType="num">
                                      <p:cBhvr>
                                        <p:cTn id="37" dur="1" fill="hold"/>
                                        <p:tgtEl>
                                          <p:spTgt spid="49156">
                                            <p:txEl>
                                              <p:pRg st="1" end="1"/>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9156">
                                            <p:txEl>
                                              <p:pRg st="2" end="2"/>
                                            </p:txEl>
                                          </p:spTgt>
                                        </p:tgtEl>
                                        <p:attrNameLst>
                                          <p:attrName>style.visibility</p:attrName>
                                        </p:attrNameLst>
                                      </p:cBhvr>
                                      <p:to>
                                        <p:strVal val="visible"/>
                                      </p:to>
                                    </p:set>
                                    <p:anim to="" calcmode="lin" valueType="num">
                                      <p:cBhvr>
                                        <p:cTn id="42" dur="1" fill="hold"/>
                                        <p:tgtEl>
                                          <p:spTgt spid="49156">
                                            <p:txEl>
                                              <p:pRg st="2" end="2"/>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9156">
                                            <p:txEl>
                                              <p:pRg st="3" end="3"/>
                                            </p:txEl>
                                          </p:spTgt>
                                        </p:tgtEl>
                                        <p:attrNameLst>
                                          <p:attrName>style.visibility</p:attrName>
                                        </p:attrNameLst>
                                      </p:cBhvr>
                                      <p:to>
                                        <p:strVal val="visible"/>
                                      </p:to>
                                    </p:set>
                                    <p:anim to="" calcmode="lin" valueType="num">
                                      <p:cBhvr>
                                        <p:cTn id="47" dur="1" fill="hold"/>
                                        <p:tgtEl>
                                          <p:spTgt spid="4915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P spid="4915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6705600" cy="1441554"/>
          </a:xfrm>
        </p:spPr>
        <p:txBody>
          <a:bodyPr>
            <a:normAutofit/>
          </a:bodyPr>
          <a:lstStyle/>
          <a:p>
            <a:r>
              <a:rPr lang="en-US" sz="4000" b="1" dirty="0" smtClean="0"/>
              <a:t>Section 4: </a:t>
            </a:r>
            <a:br>
              <a:rPr lang="en-US" sz="4000" b="1" dirty="0" smtClean="0"/>
            </a:br>
            <a:r>
              <a:rPr lang="en-US" sz="4000" b="1" dirty="0" smtClean="0"/>
              <a:t>California Gold Rush</a:t>
            </a:r>
            <a:endParaRPr lang="en-US" sz="4000" b="1" dirty="0"/>
          </a:p>
        </p:txBody>
      </p:sp>
      <p:sp>
        <p:nvSpPr>
          <p:cNvPr id="5" name="Text Placeholder 4"/>
          <p:cNvSpPr>
            <a:spLocks noGrp="1"/>
          </p:cNvSpPr>
          <p:nvPr>
            <p:ph type="body" idx="1"/>
          </p:nvPr>
        </p:nvSpPr>
        <p:spPr>
          <a:xfrm>
            <a:off x="457200" y="2209800"/>
            <a:ext cx="8229600" cy="4343400"/>
          </a:xfrm>
        </p:spPr>
        <p:txBody>
          <a:bodyPr>
            <a:noAutofit/>
          </a:bodyPr>
          <a:lstStyle/>
          <a:p>
            <a:r>
              <a:rPr lang="en-US" sz="2400" u="sng" dirty="0" smtClean="0"/>
              <a:t>Key Terms &amp; People:</a:t>
            </a:r>
          </a:p>
          <a:p>
            <a:endParaRPr lang="en-US" sz="2400" u="sng" dirty="0" smtClean="0"/>
          </a:p>
          <a:p>
            <a:r>
              <a:rPr lang="en-US" sz="2400" b="1" dirty="0" smtClean="0"/>
              <a:t>John Sutter </a:t>
            </a:r>
            <a:r>
              <a:rPr lang="en-US" sz="2400" dirty="0" smtClean="0"/>
              <a:t>– 1839 first gold strike found on his land</a:t>
            </a:r>
            <a:br>
              <a:rPr lang="en-US" sz="2400" dirty="0" smtClean="0"/>
            </a:br>
            <a:r>
              <a:rPr lang="en-US" sz="2400" b="1" dirty="0" smtClean="0"/>
              <a:t>Donner Party </a:t>
            </a:r>
            <a:r>
              <a:rPr lang="en-US" sz="2400" dirty="0" smtClean="0"/>
              <a:t>– settlers stranded in the Sierra </a:t>
            </a:r>
            <a:r>
              <a:rPr lang="en-US" sz="2400" dirty="0" err="1" smtClean="0"/>
              <a:t>Nevadas</a:t>
            </a:r>
            <a:r>
              <a:rPr lang="en-US" sz="2400" dirty="0" smtClean="0"/>
              <a:t> who had to resort to </a:t>
            </a:r>
            <a:r>
              <a:rPr lang="en-US" sz="2400" dirty="0" err="1" smtClean="0"/>
              <a:t>canabalism</a:t>
            </a:r>
            <a:r>
              <a:rPr lang="en-US" sz="2400" dirty="0" smtClean="0"/>
              <a:t> to survive</a:t>
            </a:r>
          </a:p>
          <a:p>
            <a:r>
              <a:rPr lang="en-US" sz="2400" b="1" dirty="0" smtClean="0"/>
              <a:t>Forty-niners</a:t>
            </a:r>
            <a:r>
              <a:rPr lang="en-US" sz="2400" dirty="0" smtClean="0"/>
              <a:t> – gold seeking migrants in California</a:t>
            </a:r>
          </a:p>
          <a:p>
            <a:r>
              <a:rPr lang="en-US" sz="2400" b="1" dirty="0" smtClean="0"/>
              <a:t>Prospect</a:t>
            </a:r>
            <a:r>
              <a:rPr lang="en-US" sz="2400" dirty="0" smtClean="0"/>
              <a:t> – to search for gold</a:t>
            </a:r>
          </a:p>
          <a:p>
            <a:r>
              <a:rPr lang="en-US" sz="2400" b="1" dirty="0" smtClean="0"/>
              <a:t>placer miners</a:t>
            </a:r>
            <a:r>
              <a:rPr lang="en-US" sz="2400" dirty="0" smtClean="0"/>
              <a:t> – prospectors who panned for gold in rivers and streams</a:t>
            </a:r>
            <a:endParaRPr lang="en-US" sz="2400" dirty="0"/>
          </a:p>
        </p:txBody>
      </p:sp>
    </p:spTree>
    <p:extLst>
      <p:ext uri="{BB962C8B-B14F-4D97-AF65-F5344CB8AC3E}">
        <p14:creationId xmlns:p14="http://schemas.microsoft.com/office/powerpoint/2010/main" xmlns="" val="74607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533401" y="1752600"/>
            <a:ext cx="4013488" cy="2608848"/>
          </a:xfrm>
        </p:spPr>
        <p:txBody>
          <a:bodyPr/>
          <a:lstStyle/>
          <a:p>
            <a:pPr eaLnBrk="1" hangingPunct="1">
              <a:spcBef>
                <a:spcPct val="50000"/>
              </a:spcBef>
            </a:pPr>
            <a:r>
              <a:rPr lang="en-US" dirty="0" smtClean="0">
                <a:solidFill>
                  <a:schemeClr val="tx2"/>
                </a:solidFill>
              </a:rPr>
              <a:t>created one of the largest fur businesses.</a:t>
            </a:r>
          </a:p>
          <a:p>
            <a:pPr eaLnBrk="1" hangingPunct="1">
              <a:spcBef>
                <a:spcPct val="50000"/>
              </a:spcBef>
            </a:pPr>
            <a:r>
              <a:rPr lang="en-US" dirty="0" smtClean="0">
                <a:solidFill>
                  <a:schemeClr val="tx2"/>
                </a:solidFill>
              </a:rPr>
              <a:t>Astor founded Astoria, one of the first settlements in Oregon Country.</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1026" name="Picture 2" descr="http://upload.wikimedia.org/wikipedia/commons/0/01/John_Jacob_Asto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552" t="7962"/>
          <a:stretch/>
        </p:blipFill>
        <p:spPr bwMode="auto">
          <a:xfrm>
            <a:off x="4948507" y="989240"/>
            <a:ext cx="3571875" cy="47340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ile:Appletons' Astor John Jacob signatu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0471" y="5250234"/>
            <a:ext cx="4191000" cy="9460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347791" y="0"/>
            <a:ext cx="4528635" cy="1143000"/>
          </a:xfrm>
        </p:spPr>
        <p:txBody>
          <a:bodyPr>
            <a:normAutofit/>
          </a:bodyPr>
          <a:lstStyle/>
          <a:p>
            <a:pPr algn="ctr"/>
            <a:r>
              <a:rPr lang="en-US" sz="3600" b="1" dirty="0">
                <a:solidFill>
                  <a:schemeClr val="hlink"/>
                </a:solidFill>
              </a:rPr>
              <a:t>John Jacob Astor</a:t>
            </a:r>
            <a:endParaRPr lang="en-US" sz="3600" dirty="0"/>
          </a:p>
        </p:txBody>
      </p:sp>
    </p:spTree>
    <p:extLst>
      <p:ext uri="{BB962C8B-B14F-4D97-AF65-F5344CB8AC3E}">
        <p14:creationId xmlns:p14="http://schemas.microsoft.com/office/powerpoint/2010/main" xmlns="" val="1084055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to="" calcmode="lin" valueType="num">
                                      <p:cBhvr>
                                        <p:cTn id="7" dur="1" fill="hold"/>
                                        <p:tgtEl>
                                          <p:spTgt spid="3072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 to="" calcmode="lin" valueType="num">
                                      <p:cBhvr>
                                        <p:cTn id="12" dur="1" fill="hold"/>
                                        <p:tgtEl>
                                          <p:spTgt spid="3072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5181600" cy="1030288"/>
          </a:xfrm>
        </p:spPr>
        <p:txBody>
          <a:bodyPr>
            <a:normAutofit/>
          </a:bodyPr>
          <a:lstStyle/>
          <a:p>
            <a:pPr eaLnBrk="1" hangingPunct="1"/>
            <a:r>
              <a:rPr lang="en-US" sz="2800" b="1" dirty="0" smtClean="0"/>
              <a:t>The discovery of gold </a:t>
            </a:r>
            <a:br>
              <a:rPr lang="en-US" sz="2800" b="1" dirty="0" smtClean="0"/>
            </a:br>
            <a:r>
              <a:rPr lang="en-US" sz="2800" b="1" dirty="0" smtClean="0"/>
              <a:t>brought settlers to California</a:t>
            </a:r>
          </a:p>
        </p:txBody>
      </p:sp>
      <p:sp>
        <p:nvSpPr>
          <p:cNvPr id="50179" name="Rectangle 3"/>
          <p:cNvSpPr>
            <a:spLocks noGrp="1" noChangeArrowheads="1"/>
          </p:cNvSpPr>
          <p:nvPr>
            <p:ph idx="1"/>
          </p:nvPr>
        </p:nvSpPr>
        <p:spPr>
          <a:xfrm>
            <a:off x="457200" y="1752600"/>
            <a:ext cx="8229600" cy="5105400"/>
          </a:xfrm>
        </p:spPr>
        <p:txBody>
          <a:bodyPr/>
          <a:lstStyle/>
          <a:p>
            <a:pPr eaLnBrk="1" hangingPunct="1">
              <a:spcBef>
                <a:spcPct val="50000"/>
              </a:spcBef>
            </a:pPr>
            <a:r>
              <a:rPr lang="en-US" sz="2900" smtClean="0">
                <a:solidFill>
                  <a:schemeClr val="tx2"/>
                </a:solidFill>
              </a:rPr>
              <a:t>California controlled by Mexico before Mexican-American War.</a:t>
            </a:r>
          </a:p>
          <a:p>
            <a:pPr eaLnBrk="1" hangingPunct="1">
              <a:spcBef>
                <a:spcPct val="50000"/>
              </a:spcBef>
            </a:pPr>
            <a:r>
              <a:rPr lang="en-US" sz="2900" smtClean="0">
                <a:solidFill>
                  <a:schemeClr val="tx2"/>
                </a:solidFill>
              </a:rPr>
              <a:t>Population was mostly Mexicans and Native Americans.</a:t>
            </a:r>
          </a:p>
          <a:p>
            <a:pPr eaLnBrk="1" hangingPunct="1">
              <a:spcBef>
                <a:spcPct val="50000"/>
              </a:spcBef>
            </a:pPr>
            <a:r>
              <a:rPr lang="en-US" sz="2900" smtClean="0">
                <a:solidFill>
                  <a:schemeClr val="tx2"/>
                </a:solidFill>
              </a:rPr>
              <a:t>Mexican officials gave Swiss immigrant </a:t>
            </a:r>
            <a:r>
              <a:rPr lang="en-US" sz="3200" b="1" smtClean="0">
                <a:solidFill>
                  <a:schemeClr val="hlink"/>
                </a:solidFill>
              </a:rPr>
              <a:t>John Sutter</a:t>
            </a:r>
            <a:r>
              <a:rPr lang="en-US" sz="2900" b="1" smtClean="0">
                <a:solidFill>
                  <a:schemeClr val="tx2"/>
                </a:solidFill>
              </a:rPr>
              <a:t> </a:t>
            </a:r>
            <a:r>
              <a:rPr lang="en-US" sz="2900" smtClean="0">
                <a:solidFill>
                  <a:schemeClr val="tx2"/>
                </a:solidFill>
              </a:rPr>
              <a:t>permission to found a colony there in 1839.</a:t>
            </a:r>
          </a:p>
          <a:p>
            <a:pPr lvl="1" eaLnBrk="1" hangingPunct="1">
              <a:spcBef>
                <a:spcPct val="10000"/>
              </a:spcBef>
            </a:pPr>
            <a:r>
              <a:rPr lang="en-US" sz="2900" b="0" smtClean="0">
                <a:solidFill>
                  <a:schemeClr val="tx2"/>
                </a:solidFill>
              </a:rPr>
              <a:t>Became a popular rest stop for immigrants.</a:t>
            </a:r>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115866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 to="" calcmode="lin" valueType="num">
                                      <p:cBhvr>
                                        <p:cTn id="12" dur="1" fill="hold"/>
                                        <p:tgtEl>
                                          <p:spTgt spid="5017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to="" calcmode="lin" valueType="num">
                                      <p:cBhvr>
                                        <p:cTn id="17" dur="1" fill="hold"/>
                                        <p:tgtEl>
                                          <p:spTgt spid="5017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 to="" calcmode="lin" valueType="num">
                                      <p:cBhvr>
                                        <p:cTn id="22" dur="1" fill="hold"/>
                                        <p:tgtEl>
                                          <p:spTgt spid="50179">
                                            <p:txEl>
                                              <p:pRg st="2" end="2"/>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to="" calcmode="lin" valueType="num">
                                      <p:cBhvr>
                                        <p:cTn id="25" dur="1" fill="hold"/>
                                        <p:tgtEl>
                                          <p:spTgt spid="501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762000" y="533400"/>
            <a:ext cx="7643812" cy="1030288"/>
          </a:xfrm>
          <a:noFill/>
        </p:spPr>
        <p:txBody>
          <a:bodyPr>
            <a:normAutofit/>
          </a:bodyPr>
          <a:lstStyle/>
          <a:p>
            <a:pPr algn="ctr" eaLnBrk="1" hangingPunct="1"/>
            <a:r>
              <a:rPr lang="en-US" sz="5400" b="1" dirty="0" smtClean="0"/>
              <a:t>Gold in California</a:t>
            </a:r>
            <a:r>
              <a:rPr lang="en-US" dirty="0" smtClean="0"/>
              <a:t> </a:t>
            </a:r>
          </a:p>
        </p:txBody>
      </p:sp>
      <p:sp>
        <p:nvSpPr>
          <p:cNvPr id="51202" name="Rectangle 2"/>
          <p:cNvSpPr>
            <a:spLocks noGrp="1" noChangeArrowheads="1"/>
          </p:cNvSpPr>
          <p:nvPr>
            <p:ph idx="1"/>
          </p:nvPr>
        </p:nvSpPr>
        <p:spPr>
          <a:xfrm>
            <a:off x="457200" y="1676400"/>
            <a:ext cx="8229600" cy="5257800"/>
          </a:xfrm>
        </p:spPr>
        <p:txBody>
          <a:bodyPr>
            <a:normAutofit/>
          </a:bodyPr>
          <a:lstStyle/>
          <a:p>
            <a:pPr eaLnBrk="1" hangingPunct="1">
              <a:spcBef>
                <a:spcPct val="50000"/>
              </a:spcBef>
            </a:pPr>
            <a:r>
              <a:rPr lang="en-US" dirty="0" smtClean="0">
                <a:solidFill>
                  <a:schemeClr val="tx2"/>
                </a:solidFill>
              </a:rPr>
              <a:t>Gold was discovered at Sutter’s Mill in January 1848.</a:t>
            </a:r>
          </a:p>
          <a:p>
            <a:pPr eaLnBrk="1" hangingPunct="1">
              <a:spcBef>
                <a:spcPct val="50000"/>
              </a:spcBef>
            </a:pPr>
            <a:r>
              <a:rPr lang="en-US" dirty="0" smtClean="0">
                <a:solidFill>
                  <a:schemeClr val="tx2"/>
                </a:solidFill>
              </a:rPr>
              <a:t>About 80,000 gold-seekers came to California in 1849; they were called </a:t>
            </a:r>
            <a:r>
              <a:rPr lang="en-US" sz="3200" b="1" dirty="0" smtClean="0">
                <a:solidFill>
                  <a:schemeClr val="hlink"/>
                </a:solidFill>
              </a:rPr>
              <a:t>forty-niners</a:t>
            </a:r>
            <a:r>
              <a:rPr lang="en-US" dirty="0" smtClean="0">
                <a:solidFill>
                  <a:schemeClr val="tx2"/>
                </a:solidFill>
              </a:rPr>
              <a:t>.  </a:t>
            </a:r>
          </a:p>
          <a:p>
            <a:pPr eaLnBrk="1" hangingPunct="1">
              <a:spcBef>
                <a:spcPct val="50000"/>
              </a:spcBef>
            </a:pPr>
            <a:r>
              <a:rPr lang="en-US" dirty="0" smtClean="0">
                <a:solidFill>
                  <a:schemeClr val="tx2"/>
                </a:solidFill>
              </a:rPr>
              <a:t>They would </a:t>
            </a:r>
            <a:r>
              <a:rPr lang="en-US" sz="3200" b="1" dirty="0" smtClean="0">
                <a:solidFill>
                  <a:schemeClr val="hlink"/>
                </a:solidFill>
              </a:rPr>
              <a:t>prospect</a:t>
            </a:r>
            <a:r>
              <a:rPr lang="en-US" dirty="0" smtClean="0">
                <a:solidFill>
                  <a:schemeClr val="tx2"/>
                </a:solidFill>
              </a:rPr>
              <a:t>,</a:t>
            </a:r>
            <a:r>
              <a:rPr lang="en-US" b="1" dirty="0" smtClean="0">
                <a:solidFill>
                  <a:schemeClr val="tx2"/>
                </a:solidFill>
              </a:rPr>
              <a:t> </a:t>
            </a:r>
            <a:r>
              <a:rPr lang="en-US" dirty="0" smtClean="0">
                <a:solidFill>
                  <a:schemeClr val="tx2"/>
                </a:solidFill>
              </a:rPr>
              <a:t>or search for gold, along banks of streams or in surface mines. </a:t>
            </a:r>
          </a:p>
          <a:p>
            <a:pPr eaLnBrk="1" hangingPunct="1">
              <a:spcBef>
                <a:spcPct val="50000"/>
              </a:spcBef>
            </a:pPr>
            <a:r>
              <a:rPr lang="en-US" sz="3200" b="1" dirty="0" smtClean="0">
                <a:solidFill>
                  <a:schemeClr val="hlink"/>
                </a:solidFill>
              </a:rPr>
              <a:t>Placer miners</a:t>
            </a:r>
            <a:r>
              <a:rPr lang="en-US" b="1" dirty="0" smtClean="0">
                <a:solidFill>
                  <a:schemeClr val="tx2"/>
                </a:solidFill>
              </a:rPr>
              <a:t> </a:t>
            </a:r>
            <a:r>
              <a:rPr lang="en-US" dirty="0" smtClean="0">
                <a:solidFill>
                  <a:schemeClr val="tx2"/>
                </a:solidFill>
              </a:rPr>
              <a:t>used pans to wash gold nuggets out of loose rock and gravel.</a:t>
            </a:r>
          </a:p>
          <a:p>
            <a:pPr eaLnBrk="1" hangingPunct="1">
              <a:spcBef>
                <a:spcPct val="50000"/>
              </a:spcBef>
            </a:pPr>
            <a:r>
              <a:rPr lang="en-US" dirty="0" smtClean="0">
                <a:solidFill>
                  <a:schemeClr val="tx2"/>
                </a:solidFill>
              </a:rPr>
              <a:t>California produced $60 million in gold in 1853.</a:t>
            </a:r>
          </a:p>
          <a:p>
            <a:pPr eaLnBrk="1" hangingPunct="1"/>
            <a:endParaRPr lang="en-US" dirty="0" smtClean="0"/>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2912362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2000"/>
                                        <p:tgtEl>
                                          <p:spTgt spid="5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02">
                                            <p:txEl>
                                              <p:pRg st="0" end="0"/>
                                            </p:txEl>
                                          </p:spTgt>
                                        </p:tgtEl>
                                        <p:attrNameLst>
                                          <p:attrName>style.visibility</p:attrName>
                                        </p:attrNameLst>
                                      </p:cBhvr>
                                      <p:to>
                                        <p:strVal val="visible"/>
                                      </p:to>
                                    </p:set>
                                    <p:anim to="" calcmode="lin" valueType="num">
                                      <p:cBhvr>
                                        <p:cTn id="12" dur="1" fill="hold"/>
                                        <p:tgtEl>
                                          <p:spTgt spid="5120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02">
                                            <p:txEl>
                                              <p:pRg st="1" end="1"/>
                                            </p:txEl>
                                          </p:spTgt>
                                        </p:tgtEl>
                                        <p:attrNameLst>
                                          <p:attrName>style.visibility</p:attrName>
                                        </p:attrNameLst>
                                      </p:cBhvr>
                                      <p:to>
                                        <p:strVal val="visible"/>
                                      </p:to>
                                    </p:set>
                                    <p:anim to="" calcmode="lin" valueType="num">
                                      <p:cBhvr>
                                        <p:cTn id="17" dur="1" fill="hold"/>
                                        <p:tgtEl>
                                          <p:spTgt spid="51202">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02">
                                            <p:txEl>
                                              <p:pRg st="2" end="2"/>
                                            </p:txEl>
                                          </p:spTgt>
                                        </p:tgtEl>
                                        <p:attrNameLst>
                                          <p:attrName>style.visibility</p:attrName>
                                        </p:attrNameLst>
                                      </p:cBhvr>
                                      <p:to>
                                        <p:strVal val="visible"/>
                                      </p:to>
                                    </p:set>
                                    <p:anim to="" calcmode="lin" valueType="num">
                                      <p:cBhvr>
                                        <p:cTn id="22" dur="1" fill="hold"/>
                                        <p:tgtEl>
                                          <p:spTgt spid="51202">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02">
                                            <p:txEl>
                                              <p:pRg st="3" end="3"/>
                                            </p:txEl>
                                          </p:spTgt>
                                        </p:tgtEl>
                                        <p:attrNameLst>
                                          <p:attrName>style.visibility</p:attrName>
                                        </p:attrNameLst>
                                      </p:cBhvr>
                                      <p:to>
                                        <p:strVal val="visible"/>
                                      </p:to>
                                    </p:set>
                                    <p:anim to="" calcmode="lin" valueType="num">
                                      <p:cBhvr>
                                        <p:cTn id="27" dur="1" fill="hold"/>
                                        <p:tgtEl>
                                          <p:spTgt spid="51202">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1202">
                                            <p:txEl>
                                              <p:pRg st="4" end="4"/>
                                            </p:txEl>
                                          </p:spTgt>
                                        </p:tgtEl>
                                        <p:attrNameLst>
                                          <p:attrName>style.visibility</p:attrName>
                                        </p:attrNameLst>
                                      </p:cBhvr>
                                      <p:to>
                                        <p:strVal val="visible"/>
                                      </p:to>
                                    </p:set>
                                    <p:anim to="" calcmode="lin" valueType="num">
                                      <p:cBhvr>
                                        <p:cTn id="32" dur="1" fill="hold"/>
                                        <p:tgtEl>
                                          <p:spTgt spid="5120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762000" y="609600"/>
            <a:ext cx="7643813" cy="1106488"/>
          </a:xfrm>
          <a:noFill/>
        </p:spPr>
        <p:txBody>
          <a:bodyPr>
            <a:normAutofit/>
          </a:bodyPr>
          <a:lstStyle/>
          <a:p>
            <a:pPr algn="ctr" eaLnBrk="1" hangingPunct="1"/>
            <a:r>
              <a:rPr lang="en-US" sz="4000" b="1" dirty="0" smtClean="0"/>
              <a:t>Life in the Mining Camps</a:t>
            </a:r>
          </a:p>
        </p:txBody>
      </p:sp>
      <p:sp>
        <p:nvSpPr>
          <p:cNvPr id="52226" name="Rectangle 2"/>
          <p:cNvSpPr>
            <a:spLocks noGrp="1" noChangeArrowheads="1"/>
          </p:cNvSpPr>
          <p:nvPr>
            <p:ph idx="1"/>
          </p:nvPr>
        </p:nvSpPr>
        <p:spPr>
          <a:xfrm>
            <a:off x="457200" y="1828800"/>
            <a:ext cx="8229600" cy="5029200"/>
          </a:xfrm>
        </p:spPr>
        <p:txBody>
          <a:bodyPr>
            <a:normAutofit fontScale="92500"/>
          </a:bodyPr>
          <a:lstStyle/>
          <a:p>
            <a:pPr eaLnBrk="1" hangingPunct="1">
              <a:spcBef>
                <a:spcPct val="50000"/>
              </a:spcBef>
            </a:pPr>
            <a:r>
              <a:rPr lang="en-US" sz="2100" smtClean="0">
                <a:solidFill>
                  <a:schemeClr val="tx2"/>
                </a:solidFill>
              </a:rPr>
              <a:t>Mining camps sprang up wherever enough people gathered to look for gold.</a:t>
            </a:r>
          </a:p>
          <a:p>
            <a:pPr eaLnBrk="1" hangingPunct="1">
              <a:spcBef>
                <a:spcPct val="50000"/>
              </a:spcBef>
            </a:pPr>
            <a:r>
              <a:rPr lang="en-US" sz="2100" smtClean="0">
                <a:solidFill>
                  <a:schemeClr val="tx2"/>
                </a:solidFill>
              </a:rPr>
              <a:t>Miners came from many cultures and backgrounds.</a:t>
            </a:r>
          </a:p>
          <a:p>
            <a:pPr lvl="1" eaLnBrk="1" hangingPunct="1">
              <a:spcBef>
                <a:spcPct val="50000"/>
              </a:spcBef>
            </a:pPr>
            <a:r>
              <a:rPr lang="en-US" sz="2100" b="0" smtClean="0">
                <a:solidFill>
                  <a:schemeClr val="tx2"/>
                </a:solidFill>
              </a:rPr>
              <a:t>Most were young, unmarried men in search of adventure.</a:t>
            </a:r>
          </a:p>
          <a:p>
            <a:pPr lvl="1" eaLnBrk="1" hangingPunct="1">
              <a:spcBef>
                <a:spcPct val="50000"/>
              </a:spcBef>
            </a:pPr>
            <a:r>
              <a:rPr lang="en-US" sz="2100" b="0" smtClean="0">
                <a:solidFill>
                  <a:schemeClr val="tx2"/>
                </a:solidFill>
              </a:rPr>
              <a:t>80% were Americans; the rest came from around the world.</a:t>
            </a:r>
          </a:p>
          <a:p>
            <a:pPr lvl="1" eaLnBrk="1" hangingPunct="1">
              <a:spcBef>
                <a:spcPct val="50000"/>
              </a:spcBef>
            </a:pPr>
            <a:r>
              <a:rPr lang="en-US" sz="2100" b="0" smtClean="0">
                <a:solidFill>
                  <a:schemeClr val="tx2"/>
                </a:solidFill>
              </a:rPr>
              <a:t>Only 5 percent of gold-rush immigrants were women or children.</a:t>
            </a:r>
          </a:p>
          <a:p>
            <a:pPr lvl="1" eaLnBrk="1" hangingPunct="1">
              <a:spcBef>
                <a:spcPct val="50000"/>
              </a:spcBef>
            </a:pPr>
            <a:r>
              <a:rPr lang="en-US" sz="2100" b="0" smtClean="0">
                <a:solidFill>
                  <a:schemeClr val="tx2"/>
                </a:solidFill>
              </a:rPr>
              <a:t>Women generally made good money by cooking meals, washing clothes, and operating boardinghouses.</a:t>
            </a:r>
          </a:p>
          <a:p>
            <a:pPr eaLnBrk="1" hangingPunct="1">
              <a:spcBef>
                <a:spcPct val="50000"/>
              </a:spcBef>
            </a:pPr>
            <a:r>
              <a:rPr lang="en-US" sz="2100" smtClean="0">
                <a:solidFill>
                  <a:schemeClr val="tx2"/>
                </a:solidFill>
              </a:rPr>
              <a:t>Miners paid high prices for basic necessities because the huge amount of gold in circulation caused severe inflation in California.</a:t>
            </a:r>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358921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20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2226">
                                            <p:txEl>
                                              <p:pRg st="0" end="0"/>
                                            </p:txEl>
                                          </p:spTgt>
                                        </p:tgtEl>
                                        <p:attrNameLst>
                                          <p:attrName>style.visibility</p:attrName>
                                        </p:attrNameLst>
                                      </p:cBhvr>
                                      <p:to>
                                        <p:strVal val="visible"/>
                                      </p:to>
                                    </p:set>
                                    <p:anim to="" calcmode="lin" valueType="num">
                                      <p:cBhvr>
                                        <p:cTn id="12" dur="1" fill="hold"/>
                                        <p:tgtEl>
                                          <p:spTgt spid="52226">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226">
                                            <p:txEl>
                                              <p:pRg st="1" end="1"/>
                                            </p:txEl>
                                          </p:spTgt>
                                        </p:tgtEl>
                                        <p:attrNameLst>
                                          <p:attrName>style.visibility</p:attrName>
                                        </p:attrNameLst>
                                      </p:cBhvr>
                                      <p:to>
                                        <p:strVal val="visible"/>
                                      </p:to>
                                    </p:set>
                                    <p:anim to="" calcmode="lin" valueType="num">
                                      <p:cBhvr>
                                        <p:cTn id="17" dur="1" fill="hold"/>
                                        <p:tgtEl>
                                          <p:spTgt spid="52226">
                                            <p:txEl>
                                              <p:pRg st="1" end="1"/>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52226">
                                            <p:txEl>
                                              <p:pRg st="2" end="2"/>
                                            </p:txEl>
                                          </p:spTgt>
                                        </p:tgtEl>
                                        <p:attrNameLst>
                                          <p:attrName>style.visibility</p:attrName>
                                        </p:attrNameLst>
                                      </p:cBhvr>
                                      <p:to>
                                        <p:strVal val="visible"/>
                                      </p:to>
                                    </p:set>
                                    <p:anim to="" calcmode="lin" valueType="num">
                                      <p:cBhvr>
                                        <p:cTn id="20" dur="1" fill="hold"/>
                                        <p:tgtEl>
                                          <p:spTgt spid="52226">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52226">
                                            <p:txEl>
                                              <p:pRg st="3" end="3"/>
                                            </p:txEl>
                                          </p:spTgt>
                                        </p:tgtEl>
                                        <p:attrNameLst>
                                          <p:attrName>style.visibility</p:attrName>
                                        </p:attrNameLst>
                                      </p:cBhvr>
                                      <p:to>
                                        <p:strVal val="visible"/>
                                      </p:to>
                                    </p:set>
                                    <p:anim to="" calcmode="lin" valueType="num">
                                      <p:cBhvr>
                                        <p:cTn id="23" dur="1" fill="hold"/>
                                        <p:tgtEl>
                                          <p:spTgt spid="52226">
                                            <p:txEl>
                                              <p:pRg st="3" end="3"/>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52226">
                                            <p:txEl>
                                              <p:pRg st="4" end="4"/>
                                            </p:txEl>
                                          </p:spTgt>
                                        </p:tgtEl>
                                        <p:attrNameLst>
                                          <p:attrName>style.visibility</p:attrName>
                                        </p:attrNameLst>
                                      </p:cBhvr>
                                      <p:to>
                                        <p:strVal val="visible"/>
                                      </p:to>
                                    </p:set>
                                    <p:anim to="" calcmode="lin" valueType="num">
                                      <p:cBhvr>
                                        <p:cTn id="26" dur="1" fill="hold"/>
                                        <p:tgtEl>
                                          <p:spTgt spid="52226">
                                            <p:txEl>
                                              <p:pRg st="4" end="4"/>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52226">
                                            <p:txEl>
                                              <p:pRg st="5" end="5"/>
                                            </p:txEl>
                                          </p:spTgt>
                                        </p:tgtEl>
                                        <p:attrNameLst>
                                          <p:attrName>style.visibility</p:attrName>
                                        </p:attrNameLst>
                                      </p:cBhvr>
                                      <p:to>
                                        <p:strVal val="visible"/>
                                      </p:to>
                                    </p:set>
                                    <p:anim to="" calcmode="lin" valueType="num">
                                      <p:cBhvr>
                                        <p:cTn id="29" dur="1" fill="hold"/>
                                        <p:tgtEl>
                                          <p:spTgt spid="52226">
                                            <p:txEl>
                                              <p:pRg st="5" end="5"/>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52226">
                                            <p:txEl>
                                              <p:pRg st="6" end="6"/>
                                            </p:txEl>
                                          </p:spTgt>
                                        </p:tgtEl>
                                        <p:attrNameLst>
                                          <p:attrName>style.visibility</p:attrName>
                                        </p:attrNameLst>
                                      </p:cBhvr>
                                      <p:to>
                                        <p:strVal val="visible"/>
                                      </p:to>
                                    </p:set>
                                    <p:anim to="" calcmode="lin" valueType="num">
                                      <p:cBhvr>
                                        <p:cTn id="34" dur="1" fill="hold"/>
                                        <p:tgtEl>
                                          <p:spTgt spid="5222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762000"/>
            <a:ext cx="7643813" cy="1219200"/>
          </a:xfrm>
          <a:noFill/>
        </p:spPr>
        <p:txBody>
          <a:bodyPr>
            <a:normAutofit fontScale="90000"/>
          </a:bodyPr>
          <a:lstStyle/>
          <a:p>
            <a:pPr algn="ctr" eaLnBrk="1" hangingPunct="1"/>
            <a:r>
              <a:rPr lang="en-US" sz="4000" b="1" dirty="0" smtClean="0"/>
              <a:t>Westward Movement in the United States</a:t>
            </a:r>
          </a:p>
        </p:txBody>
      </p:sp>
      <p:sp>
        <p:nvSpPr>
          <p:cNvPr id="53251" name="Rectangle 3"/>
          <p:cNvSpPr>
            <a:spLocks noGrp="1" noChangeArrowheads="1"/>
          </p:cNvSpPr>
          <p:nvPr>
            <p:ph sz="quarter" idx="13"/>
          </p:nvPr>
        </p:nvSpPr>
        <p:spPr>
          <a:xfrm>
            <a:off x="609600" y="1828800"/>
            <a:ext cx="3751262" cy="4508500"/>
          </a:xfrm>
        </p:spPr>
        <p:txBody>
          <a:bodyPr>
            <a:normAutofit/>
          </a:bodyPr>
          <a:lstStyle/>
          <a:p>
            <a:pPr algn="ctr" eaLnBrk="1" hangingPunct="1">
              <a:lnSpc>
                <a:spcPct val="90000"/>
              </a:lnSpc>
              <a:buFontTx/>
              <a:buNone/>
            </a:pPr>
            <a:r>
              <a:rPr lang="en-US" b="1" dirty="0" smtClean="0">
                <a:solidFill>
                  <a:schemeClr val="hlink"/>
                </a:solidFill>
              </a:rPr>
              <a:t>Causes</a:t>
            </a:r>
            <a:endParaRPr lang="en-US" dirty="0" smtClean="0">
              <a:solidFill>
                <a:schemeClr val="hlink"/>
              </a:solidFill>
            </a:endParaRPr>
          </a:p>
          <a:p>
            <a:pPr eaLnBrk="1" hangingPunct="1">
              <a:lnSpc>
                <a:spcPct val="90000"/>
              </a:lnSpc>
            </a:pPr>
            <a:r>
              <a:rPr lang="en-US" sz="2500" dirty="0" smtClean="0">
                <a:solidFill>
                  <a:schemeClr val="tx2"/>
                </a:solidFill>
              </a:rPr>
              <a:t>Americans believe in idea of manifest destiny</a:t>
            </a:r>
          </a:p>
          <a:p>
            <a:pPr eaLnBrk="1" hangingPunct="1">
              <a:lnSpc>
                <a:spcPct val="90000"/>
              </a:lnSpc>
            </a:pPr>
            <a:r>
              <a:rPr lang="en-US" sz="2500" dirty="0" smtClean="0">
                <a:solidFill>
                  <a:schemeClr val="tx2"/>
                </a:solidFill>
              </a:rPr>
              <a:t>United States acquires vast new lands in West  </a:t>
            </a:r>
          </a:p>
          <a:p>
            <a:pPr eaLnBrk="1" hangingPunct="1">
              <a:lnSpc>
                <a:spcPct val="90000"/>
              </a:lnSpc>
            </a:pPr>
            <a:r>
              <a:rPr lang="en-US" sz="2500" dirty="0" smtClean="0">
                <a:solidFill>
                  <a:schemeClr val="tx2"/>
                </a:solidFill>
              </a:rPr>
              <a:t>Pathfinders open trails to new territories </a:t>
            </a:r>
          </a:p>
          <a:p>
            <a:pPr eaLnBrk="1" hangingPunct="1">
              <a:lnSpc>
                <a:spcPct val="90000"/>
              </a:lnSpc>
            </a:pPr>
            <a:r>
              <a:rPr lang="en-US" sz="2500" dirty="0" smtClean="0">
                <a:solidFill>
                  <a:schemeClr val="tx2"/>
                </a:solidFill>
              </a:rPr>
              <a:t>Gold is discovered in California</a:t>
            </a:r>
          </a:p>
          <a:p>
            <a:pPr eaLnBrk="1" hangingPunct="1">
              <a:lnSpc>
                <a:spcPct val="90000"/>
              </a:lnSpc>
            </a:pPr>
            <a:endParaRPr lang="en-US" sz="2400" dirty="0" smtClean="0">
              <a:solidFill>
                <a:schemeClr val="tx2"/>
              </a:solidFill>
            </a:endParaRPr>
          </a:p>
        </p:txBody>
      </p:sp>
      <p:sp>
        <p:nvSpPr>
          <p:cNvPr id="53252" name="Rectangle 4"/>
          <p:cNvSpPr>
            <a:spLocks noGrp="1" noChangeArrowheads="1"/>
          </p:cNvSpPr>
          <p:nvPr>
            <p:ph sz="quarter" idx="14"/>
          </p:nvPr>
        </p:nvSpPr>
        <p:spPr>
          <a:xfrm>
            <a:off x="4876800" y="1828800"/>
            <a:ext cx="3751262" cy="4248150"/>
          </a:xfrm>
        </p:spPr>
        <p:txBody>
          <a:bodyPr>
            <a:normAutofit/>
          </a:bodyPr>
          <a:lstStyle/>
          <a:p>
            <a:pPr algn="ctr" eaLnBrk="1" hangingPunct="1">
              <a:lnSpc>
                <a:spcPct val="90000"/>
              </a:lnSpc>
              <a:buFontTx/>
              <a:buNone/>
            </a:pPr>
            <a:r>
              <a:rPr lang="en-US" b="1" dirty="0" smtClean="0">
                <a:solidFill>
                  <a:schemeClr val="hlink"/>
                </a:solidFill>
              </a:rPr>
              <a:t>Effects </a:t>
            </a:r>
          </a:p>
          <a:p>
            <a:pPr eaLnBrk="1" hangingPunct="1">
              <a:lnSpc>
                <a:spcPct val="90000"/>
              </a:lnSpc>
            </a:pPr>
            <a:r>
              <a:rPr lang="en-US" sz="2400" dirty="0" smtClean="0">
                <a:solidFill>
                  <a:schemeClr val="tx2"/>
                </a:solidFill>
              </a:rPr>
              <a:t> </a:t>
            </a:r>
            <a:r>
              <a:rPr lang="en-US" sz="2500" dirty="0" smtClean="0">
                <a:solidFill>
                  <a:schemeClr val="tx2"/>
                </a:solidFill>
              </a:rPr>
              <a:t>Native Americans are forced off lands</a:t>
            </a:r>
          </a:p>
          <a:p>
            <a:pPr eaLnBrk="1" hangingPunct="1">
              <a:lnSpc>
                <a:spcPct val="90000"/>
              </a:lnSpc>
            </a:pPr>
            <a:r>
              <a:rPr lang="en-US" sz="2500" dirty="0" smtClean="0">
                <a:solidFill>
                  <a:schemeClr val="tx2"/>
                </a:solidFill>
              </a:rPr>
              <a:t> Americans travel west to settle new areas</a:t>
            </a:r>
          </a:p>
          <a:p>
            <a:pPr eaLnBrk="1" hangingPunct="1">
              <a:lnSpc>
                <a:spcPct val="90000"/>
              </a:lnSpc>
            </a:pPr>
            <a:r>
              <a:rPr lang="en-US" sz="2500" dirty="0" smtClean="0">
                <a:solidFill>
                  <a:schemeClr val="tx2"/>
                </a:solidFill>
              </a:rPr>
              <a:t> United States stretches to Pacific</a:t>
            </a:r>
          </a:p>
          <a:p>
            <a:pPr eaLnBrk="1" hangingPunct="1">
              <a:lnSpc>
                <a:spcPct val="90000"/>
              </a:lnSpc>
            </a:pPr>
            <a:r>
              <a:rPr lang="en-US" sz="2500" dirty="0" smtClean="0">
                <a:solidFill>
                  <a:schemeClr val="tx2"/>
                </a:solidFill>
              </a:rPr>
              <a:t> California experiences population boom</a:t>
            </a:r>
          </a:p>
          <a:p>
            <a:pPr eaLnBrk="1" hangingPunct="1">
              <a:lnSpc>
                <a:spcPct val="90000"/>
              </a:lnSpc>
            </a:pPr>
            <a:endParaRPr lang="en-US" sz="2000" dirty="0" smtClean="0"/>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3076679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to="" calcmode="lin" valueType="num">
                                      <p:cBhvr>
                                        <p:cTn id="12" dur="1" fill="hold"/>
                                        <p:tgtEl>
                                          <p:spTgt spid="5325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 to="" calcmode="lin" valueType="num">
                                      <p:cBhvr>
                                        <p:cTn id="17" dur="1" fill="hold"/>
                                        <p:tgtEl>
                                          <p:spTgt spid="5325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 to="" calcmode="lin" valueType="num">
                                      <p:cBhvr>
                                        <p:cTn id="22" dur="1" fill="hold"/>
                                        <p:tgtEl>
                                          <p:spTgt spid="5325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 to="" calcmode="lin" valueType="num">
                                      <p:cBhvr>
                                        <p:cTn id="27" dur="1" fill="hold"/>
                                        <p:tgtEl>
                                          <p:spTgt spid="53251">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 to="" calcmode="lin" valueType="num">
                                      <p:cBhvr>
                                        <p:cTn id="32" dur="1" fill="hold"/>
                                        <p:tgtEl>
                                          <p:spTgt spid="53251">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3252">
                                            <p:txEl>
                                              <p:pRg st="0" end="0"/>
                                            </p:txEl>
                                          </p:spTgt>
                                        </p:tgtEl>
                                        <p:attrNameLst>
                                          <p:attrName>style.visibility</p:attrName>
                                        </p:attrNameLst>
                                      </p:cBhvr>
                                      <p:to>
                                        <p:strVal val="visible"/>
                                      </p:to>
                                    </p:set>
                                    <p:anim to="" calcmode="lin" valueType="num">
                                      <p:cBhvr>
                                        <p:cTn id="37" dur="1" fill="hold"/>
                                        <p:tgtEl>
                                          <p:spTgt spid="53252">
                                            <p:txEl>
                                              <p:pRg st="0" end="0"/>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3252">
                                            <p:txEl>
                                              <p:pRg st="1" end="1"/>
                                            </p:txEl>
                                          </p:spTgt>
                                        </p:tgtEl>
                                        <p:attrNameLst>
                                          <p:attrName>style.visibility</p:attrName>
                                        </p:attrNameLst>
                                      </p:cBhvr>
                                      <p:to>
                                        <p:strVal val="visible"/>
                                      </p:to>
                                    </p:set>
                                    <p:anim to="" calcmode="lin" valueType="num">
                                      <p:cBhvr>
                                        <p:cTn id="42" dur="1" fill="hold"/>
                                        <p:tgtEl>
                                          <p:spTgt spid="53252">
                                            <p:txEl>
                                              <p:pRg st="1" end="1"/>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3252">
                                            <p:txEl>
                                              <p:pRg st="2" end="2"/>
                                            </p:txEl>
                                          </p:spTgt>
                                        </p:tgtEl>
                                        <p:attrNameLst>
                                          <p:attrName>style.visibility</p:attrName>
                                        </p:attrNameLst>
                                      </p:cBhvr>
                                      <p:to>
                                        <p:strVal val="visible"/>
                                      </p:to>
                                    </p:set>
                                    <p:anim to="" calcmode="lin" valueType="num">
                                      <p:cBhvr>
                                        <p:cTn id="47" dur="1" fill="hold"/>
                                        <p:tgtEl>
                                          <p:spTgt spid="53252">
                                            <p:txEl>
                                              <p:pRg st="2" end="2"/>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3252">
                                            <p:txEl>
                                              <p:pRg st="3" end="3"/>
                                            </p:txEl>
                                          </p:spTgt>
                                        </p:tgtEl>
                                        <p:attrNameLst>
                                          <p:attrName>style.visibility</p:attrName>
                                        </p:attrNameLst>
                                      </p:cBhvr>
                                      <p:to>
                                        <p:strVal val="visible"/>
                                      </p:to>
                                    </p:set>
                                    <p:anim to="" calcmode="lin" valueType="num">
                                      <p:cBhvr>
                                        <p:cTn id="52" dur="1" fill="hold"/>
                                        <p:tgtEl>
                                          <p:spTgt spid="53252">
                                            <p:txEl>
                                              <p:pRg st="3" end="3"/>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3252">
                                            <p:txEl>
                                              <p:pRg st="4" end="4"/>
                                            </p:txEl>
                                          </p:spTgt>
                                        </p:tgtEl>
                                        <p:attrNameLst>
                                          <p:attrName>style.visibility</p:attrName>
                                        </p:attrNameLst>
                                      </p:cBhvr>
                                      <p:to>
                                        <p:strVal val="visible"/>
                                      </p:to>
                                    </p:set>
                                    <p:anim to="" calcmode="lin" valueType="num">
                                      <p:cBhvr>
                                        <p:cTn id="57" dur="1" fill="hold"/>
                                        <p:tgtEl>
                                          <p:spTgt spid="5325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P spid="5325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838200" y="381000"/>
            <a:ext cx="7643813" cy="1106488"/>
          </a:xfrm>
          <a:noFill/>
        </p:spPr>
        <p:txBody>
          <a:bodyPr>
            <a:normAutofit/>
          </a:bodyPr>
          <a:lstStyle/>
          <a:p>
            <a:pPr algn="ctr" eaLnBrk="1" hangingPunct="1"/>
            <a:r>
              <a:rPr lang="en-US" sz="4800" b="1" dirty="0" smtClean="0"/>
              <a:t>Immigrants to California</a:t>
            </a:r>
          </a:p>
        </p:txBody>
      </p:sp>
      <p:sp>
        <p:nvSpPr>
          <p:cNvPr id="54274" name="Rectangle 2"/>
          <p:cNvSpPr>
            <a:spLocks noGrp="1" noChangeArrowheads="1"/>
          </p:cNvSpPr>
          <p:nvPr>
            <p:ph idx="1"/>
          </p:nvPr>
        </p:nvSpPr>
        <p:spPr>
          <a:xfrm>
            <a:off x="457200" y="1600200"/>
            <a:ext cx="8229600" cy="4953000"/>
          </a:xfrm>
        </p:spPr>
        <p:txBody>
          <a:bodyPr>
            <a:normAutofit/>
          </a:bodyPr>
          <a:lstStyle/>
          <a:p>
            <a:pPr eaLnBrk="1" hangingPunct="1">
              <a:lnSpc>
                <a:spcPct val="80000"/>
              </a:lnSpc>
              <a:spcBef>
                <a:spcPct val="50000"/>
              </a:spcBef>
            </a:pPr>
            <a:r>
              <a:rPr lang="en-US" sz="2400" dirty="0" smtClean="0">
                <a:solidFill>
                  <a:schemeClr val="tx2"/>
                </a:solidFill>
              </a:rPr>
              <a:t>The lure of gold attracted miners from around the world. </a:t>
            </a:r>
          </a:p>
          <a:p>
            <a:pPr eaLnBrk="1" hangingPunct="1">
              <a:lnSpc>
                <a:spcPct val="80000"/>
              </a:lnSpc>
              <a:spcBef>
                <a:spcPct val="50000"/>
              </a:spcBef>
            </a:pPr>
            <a:r>
              <a:rPr lang="en-US" sz="2400" dirty="0" smtClean="0">
                <a:solidFill>
                  <a:schemeClr val="tx2"/>
                </a:solidFill>
              </a:rPr>
              <a:t>Many Chinese men came in hopes of making great wealth and then returning to China—about 24,000 from 1849 to 1853.</a:t>
            </a:r>
          </a:p>
          <a:p>
            <a:pPr eaLnBrk="1" hangingPunct="1">
              <a:lnSpc>
                <a:spcPct val="80000"/>
              </a:lnSpc>
              <a:spcBef>
                <a:spcPct val="50000"/>
              </a:spcBef>
            </a:pPr>
            <a:r>
              <a:rPr lang="en-US" sz="2400" dirty="0" smtClean="0">
                <a:solidFill>
                  <a:schemeClr val="tx2"/>
                </a:solidFill>
              </a:rPr>
              <a:t>Many Americans did not welcome the Chinese, but the Chinese still worked in gold mines, opened their own businesses, and held other jobs.</a:t>
            </a:r>
          </a:p>
          <a:p>
            <a:pPr lvl="1" eaLnBrk="1" hangingPunct="1">
              <a:lnSpc>
                <a:spcPct val="80000"/>
              </a:lnSpc>
              <a:spcBef>
                <a:spcPct val="10000"/>
              </a:spcBef>
            </a:pPr>
            <a:r>
              <a:rPr lang="en-US" b="0" dirty="0" smtClean="0">
                <a:solidFill>
                  <a:schemeClr val="tx2"/>
                </a:solidFill>
              </a:rPr>
              <a:t>In 1853, California placed a high monthly tax on foreign miners.</a:t>
            </a:r>
          </a:p>
          <a:p>
            <a:pPr lvl="1" eaLnBrk="1" hangingPunct="1">
              <a:lnSpc>
                <a:spcPct val="80000"/>
              </a:lnSpc>
              <a:spcBef>
                <a:spcPct val="10000"/>
              </a:spcBef>
            </a:pPr>
            <a:r>
              <a:rPr lang="en-US" b="0" dirty="0" smtClean="0">
                <a:solidFill>
                  <a:schemeClr val="tx2"/>
                </a:solidFill>
              </a:rPr>
              <a:t>The legal system favored Americans over immigrants.</a:t>
            </a:r>
          </a:p>
          <a:p>
            <a:pPr eaLnBrk="1" hangingPunct="1">
              <a:lnSpc>
                <a:spcPct val="80000"/>
              </a:lnSpc>
              <a:spcBef>
                <a:spcPct val="50000"/>
              </a:spcBef>
            </a:pPr>
            <a:r>
              <a:rPr lang="en-US" sz="2400" dirty="0" smtClean="0">
                <a:solidFill>
                  <a:schemeClr val="tx2"/>
                </a:solidFill>
              </a:rPr>
              <a:t>In 1849 alone, about 20,000 immigrants arrived in California from China, Europe, Mexico, and South America.</a:t>
            </a:r>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1785908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20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74">
                                            <p:txEl>
                                              <p:pRg st="0" end="0"/>
                                            </p:txEl>
                                          </p:spTgt>
                                        </p:tgtEl>
                                        <p:attrNameLst>
                                          <p:attrName>style.visibility</p:attrName>
                                        </p:attrNameLst>
                                      </p:cBhvr>
                                      <p:to>
                                        <p:strVal val="visible"/>
                                      </p:to>
                                    </p:set>
                                    <p:anim to="" calcmode="lin" valueType="num">
                                      <p:cBhvr>
                                        <p:cTn id="12" dur="1" fill="hold"/>
                                        <p:tgtEl>
                                          <p:spTgt spid="54274">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4274">
                                            <p:txEl>
                                              <p:pRg st="1" end="1"/>
                                            </p:txEl>
                                          </p:spTgt>
                                        </p:tgtEl>
                                        <p:attrNameLst>
                                          <p:attrName>style.visibility</p:attrName>
                                        </p:attrNameLst>
                                      </p:cBhvr>
                                      <p:to>
                                        <p:strVal val="visible"/>
                                      </p:to>
                                    </p:set>
                                    <p:anim to="" calcmode="lin" valueType="num">
                                      <p:cBhvr>
                                        <p:cTn id="17" dur="1" fill="hold"/>
                                        <p:tgtEl>
                                          <p:spTgt spid="54274">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4274">
                                            <p:txEl>
                                              <p:pRg st="2" end="2"/>
                                            </p:txEl>
                                          </p:spTgt>
                                        </p:tgtEl>
                                        <p:attrNameLst>
                                          <p:attrName>style.visibility</p:attrName>
                                        </p:attrNameLst>
                                      </p:cBhvr>
                                      <p:to>
                                        <p:strVal val="visible"/>
                                      </p:to>
                                    </p:set>
                                    <p:anim to="" calcmode="lin" valueType="num">
                                      <p:cBhvr>
                                        <p:cTn id="22" dur="1" fill="hold"/>
                                        <p:tgtEl>
                                          <p:spTgt spid="54274">
                                            <p:txEl>
                                              <p:pRg st="2" end="2"/>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4274">
                                            <p:txEl>
                                              <p:pRg st="3" end="3"/>
                                            </p:txEl>
                                          </p:spTgt>
                                        </p:tgtEl>
                                        <p:attrNameLst>
                                          <p:attrName>style.visibility</p:attrName>
                                        </p:attrNameLst>
                                      </p:cBhvr>
                                      <p:to>
                                        <p:strVal val="visible"/>
                                      </p:to>
                                    </p:set>
                                    <p:anim to="" calcmode="lin" valueType="num">
                                      <p:cBhvr>
                                        <p:cTn id="25" dur="1" fill="hold"/>
                                        <p:tgtEl>
                                          <p:spTgt spid="54274">
                                            <p:txEl>
                                              <p:pRg st="3" end="3"/>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4274">
                                            <p:txEl>
                                              <p:pRg st="4" end="4"/>
                                            </p:txEl>
                                          </p:spTgt>
                                        </p:tgtEl>
                                        <p:attrNameLst>
                                          <p:attrName>style.visibility</p:attrName>
                                        </p:attrNameLst>
                                      </p:cBhvr>
                                      <p:to>
                                        <p:strVal val="visible"/>
                                      </p:to>
                                    </p:set>
                                    <p:anim to="" calcmode="lin" valueType="num">
                                      <p:cBhvr>
                                        <p:cTn id="28" dur="1" fill="hold"/>
                                        <p:tgtEl>
                                          <p:spTgt spid="54274">
                                            <p:txEl>
                                              <p:pRg st="4" end="4"/>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54274">
                                            <p:txEl>
                                              <p:pRg st="5" end="5"/>
                                            </p:txEl>
                                          </p:spTgt>
                                        </p:tgtEl>
                                        <p:attrNameLst>
                                          <p:attrName>style.visibility</p:attrName>
                                        </p:attrNameLst>
                                      </p:cBhvr>
                                      <p:to>
                                        <p:strVal val="visible"/>
                                      </p:to>
                                    </p:set>
                                    <p:anim to="" calcmode="lin" valueType="num">
                                      <p:cBhvr>
                                        <p:cTn id="33" dur="1" fill="hold"/>
                                        <p:tgtEl>
                                          <p:spTgt spid="5427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838200"/>
            <a:ext cx="7643813" cy="1219200"/>
          </a:xfrm>
        </p:spPr>
        <p:txBody>
          <a:bodyPr>
            <a:normAutofit/>
          </a:bodyPr>
          <a:lstStyle/>
          <a:p>
            <a:pPr algn="ctr" eaLnBrk="1" hangingPunct="1"/>
            <a:r>
              <a:rPr lang="en-US" sz="3200" b="1" dirty="0" smtClean="0">
                <a:solidFill>
                  <a:schemeClr val="tx1"/>
                </a:solidFill>
              </a:rPr>
              <a:t>The gold rush had a lasting impact on California’s population and economy</a:t>
            </a:r>
          </a:p>
        </p:txBody>
      </p:sp>
      <p:sp>
        <p:nvSpPr>
          <p:cNvPr id="55299" name="Rectangle 3"/>
          <p:cNvSpPr>
            <a:spLocks noGrp="1" noChangeArrowheads="1"/>
          </p:cNvSpPr>
          <p:nvPr>
            <p:ph idx="1"/>
          </p:nvPr>
        </p:nvSpPr>
        <p:spPr>
          <a:xfrm>
            <a:off x="457200" y="2209800"/>
            <a:ext cx="8229600" cy="4572000"/>
          </a:xfrm>
        </p:spPr>
        <p:txBody>
          <a:bodyPr>
            <a:normAutofit/>
          </a:bodyPr>
          <a:lstStyle/>
          <a:p>
            <a:pPr eaLnBrk="1" hangingPunct="1">
              <a:buFontTx/>
              <a:buNone/>
            </a:pPr>
            <a:r>
              <a:rPr lang="en-US" b="1" smtClean="0">
                <a:solidFill>
                  <a:schemeClr val="hlink"/>
                </a:solidFill>
              </a:rPr>
              <a:t>Population Boom</a:t>
            </a:r>
          </a:p>
          <a:p>
            <a:pPr eaLnBrk="1" hangingPunct="1"/>
            <a:r>
              <a:rPr lang="en-US" sz="2500" smtClean="0">
                <a:solidFill>
                  <a:schemeClr val="tx2"/>
                </a:solidFill>
              </a:rPr>
              <a:t>Population explosion quickly made California eligible for statehood. </a:t>
            </a:r>
          </a:p>
          <a:p>
            <a:pPr eaLnBrk="1" hangingPunct="1"/>
            <a:r>
              <a:rPr lang="en-US" sz="2500" smtClean="0">
                <a:solidFill>
                  <a:schemeClr val="tx2"/>
                </a:solidFill>
              </a:rPr>
              <a:t>Became 31st state in 1850.</a:t>
            </a:r>
          </a:p>
          <a:p>
            <a:pPr eaLnBrk="1" hangingPunct="1">
              <a:buFontTx/>
              <a:buNone/>
            </a:pPr>
            <a:r>
              <a:rPr lang="en-US" b="1" smtClean="0">
                <a:solidFill>
                  <a:schemeClr val="hlink"/>
                </a:solidFill>
              </a:rPr>
              <a:t>Economic Growth</a:t>
            </a:r>
          </a:p>
          <a:p>
            <a:pPr eaLnBrk="1" hangingPunct="1"/>
            <a:r>
              <a:rPr lang="en-US" sz="2500" smtClean="0">
                <a:solidFill>
                  <a:schemeClr val="tx2"/>
                </a:solidFill>
              </a:rPr>
              <a:t>New businesses and industries transformed California.</a:t>
            </a:r>
          </a:p>
          <a:p>
            <a:pPr eaLnBrk="1" hangingPunct="1"/>
            <a:r>
              <a:rPr lang="en-US" sz="2500" smtClean="0">
                <a:solidFill>
                  <a:schemeClr val="tx2"/>
                </a:solidFill>
              </a:rPr>
              <a:t>Completion of transcontinental railroad in 1869 ended isolation from rest of country and aided economy.</a:t>
            </a:r>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a:t>
            </a: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4</a:t>
            </a:r>
          </a:p>
        </p:txBody>
      </p:sp>
    </p:spTree>
    <p:extLst>
      <p:ext uri="{BB962C8B-B14F-4D97-AF65-F5344CB8AC3E}">
        <p14:creationId xmlns:p14="http://schemas.microsoft.com/office/powerpoint/2010/main" xmlns="" val="37823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to="" calcmode="lin" valueType="num">
                                      <p:cBhvr>
                                        <p:cTn id="12" dur="1" fill="hold"/>
                                        <p:tgtEl>
                                          <p:spTgt spid="5529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 to="" calcmode="lin" valueType="num">
                                      <p:cBhvr>
                                        <p:cTn id="17" dur="1" fill="hold"/>
                                        <p:tgtEl>
                                          <p:spTgt spid="5529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5299">
                                            <p:txEl>
                                              <p:pRg st="2" end="2"/>
                                            </p:txEl>
                                          </p:spTgt>
                                        </p:tgtEl>
                                        <p:attrNameLst>
                                          <p:attrName>style.visibility</p:attrName>
                                        </p:attrNameLst>
                                      </p:cBhvr>
                                      <p:to>
                                        <p:strVal val="visible"/>
                                      </p:to>
                                    </p:set>
                                    <p:anim to="" calcmode="lin" valueType="num">
                                      <p:cBhvr>
                                        <p:cTn id="22" dur="1" fill="hold"/>
                                        <p:tgtEl>
                                          <p:spTgt spid="5529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5299">
                                            <p:txEl>
                                              <p:pRg st="3" end="3"/>
                                            </p:txEl>
                                          </p:spTgt>
                                        </p:tgtEl>
                                        <p:attrNameLst>
                                          <p:attrName>style.visibility</p:attrName>
                                        </p:attrNameLst>
                                      </p:cBhvr>
                                      <p:to>
                                        <p:strVal val="visible"/>
                                      </p:to>
                                    </p:set>
                                    <p:anim to="" calcmode="lin" valueType="num">
                                      <p:cBhvr>
                                        <p:cTn id="27" dur="1" fill="hold"/>
                                        <p:tgtEl>
                                          <p:spTgt spid="55299">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 to="" calcmode="lin" valueType="num">
                                      <p:cBhvr>
                                        <p:cTn id="32" dur="1" fill="hold"/>
                                        <p:tgtEl>
                                          <p:spTgt spid="55299">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to="" calcmode="lin" valueType="num">
                                      <p:cBhvr>
                                        <p:cTn id="37" dur="1" fill="hold"/>
                                        <p:tgtEl>
                                          <p:spTgt spid="5529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an jacinto survivor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895600"/>
            <a:ext cx="5532706" cy="456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6146" name="Picture 2" descr="http://www.houstondeco.org/1930s/art/sanjacinto/sanjac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2628900"/>
            <a:ext cx="3810000" cy="5476875"/>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San Jacinto Monument Ariel copy.jpg (74169 byt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261610"/>
            <a:ext cx="4400961"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7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038600" cy="838200"/>
          </a:xfrm>
        </p:spPr>
        <p:txBody>
          <a:bodyPr/>
          <a:lstStyle/>
          <a:p>
            <a:r>
              <a:rPr lang="en-US" b="1" dirty="0" smtClean="0">
                <a:solidFill>
                  <a:srgbClr val="E68200"/>
                </a:solidFill>
              </a:rPr>
              <a:t>Texas Rangers</a:t>
            </a:r>
            <a:endParaRPr lang="en-US" b="1" dirty="0">
              <a:solidFill>
                <a:srgbClr val="E68200"/>
              </a:solidFill>
            </a:endParaRPr>
          </a:p>
        </p:txBody>
      </p:sp>
      <p:sp>
        <p:nvSpPr>
          <p:cNvPr id="3" name="Content Placeholder 2"/>
          <p:cNvSpPr>
            <a:spLocks noGrp="1"/>
          </p:cNvSpPr>
          <p:nvPr>
            <p:ph idx="1"/>
          </p:nvPr>
        </p:nvSpPr>
        <p:spPr/>
        <p:txBody>
          <a:bodyPr/>
          <a:lstStyle/>
          <a:p>
            <a:endParaRPr lang="en-US"/>
          </a:p>
        </p:txBody>
      </p:sp>
      <p:pic>
        <p:nvPicPr>
          <p:cNvPr id="3074" name="Picture 2" descr="http://www.voicesofthetexashills.org/vthpeople0033_files/image0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8058"/>
            <a:ext cx="9144000" cy="55380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2</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273372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838200" y="762000"/>
            <a:ext cx="7643813" cy="1143000"/>
          </a:xfrm>
          <a:noFill/>
        </p:spPr>
        <p:txBody>
          <a:bodyPr/>
          <a:lstStyle/>
          <a:p>
            <a:pPr algn="ctr" eaLnBrk="1" hangingPunct="1"/>
            <a:r>
              <a:rPr lang="en-US" sz="5400" b="1" dirty="0" smtClean="0"/>
              <a:t>Oregon Trail</a:t>
            </a:r>
          </a:p>
        </p:txBody>
      </p:sp>
      <p:sp>
        <p:nvSpPr>
          <p:cNvPr id="31746" name="Rectangle 2"/>
          <p:cNvSpPr>
            <a:spLocks noGrp="1" noChangeArrowheads="1"/>
          </p:cNvSpPr>
          <p:nvPr>
            <p:ph idx="1"/>
          </p:nvPr>
        </p:nvSpPr>
        <p:spPr>
          <a:xfrm>
            <a:off x="914400" y="2133600"/>
            <a:ext cx="7643813" cy="4248150"/>
          </a:xfrm>
        </p:spPr>
        <p:txBody>
          <a:bodyPr>
            <a:normAutofit/>
          </a:bodyPr>
          <a:lstStyle/>
          <a:p>
            <a:pPr eaLnBrk="1" hangingPunct="1">
              <a:spcBef>
                <a:spcPct val="50000"/>
              </a:spcBef>
            </a:pPr>
            <a:r>
              <a:rPr lang="en-US" dirty="0" smtClean="0">
                <a:solidFill>
                  <a:schemeClr val="tx2"/>
                </a:solidFill>
              </a:rPr>
              <a:t>Settlers were lured by rich resources and the mild climate.</a:t>
            </a:r>
          </a:p>
          <a:p>
            <a:pPr eaLnBrk="1" hangingPunct="1">
              <a:spcBef>
                <a:spcPct val="50000"/>
              </a:spcBef>
            </a:pPr>
            <a:r>
              <a:rPr lang="en-US" dirty="0" smtClean="0">
                <a:solidFill>
                  <a:schemeClr val="tx2"/>
                </a:solidFill>
              </a:rPr>
              <a:t>The trail was 2,000 miles </a:t>
            </a:r>
          </a:p>
          <a:p>
            <a:pPr eaLnBrk="1" hangingPunct="1">
              <a:spcBef>
                <a:spcPct val="50000"/>
              </a:spcBef>
            </a:pPr>
            <a:r>
              <a:rPr lang="en-US" dirty="0" smtClean="0">
                <a:solidFill>
                  <a:schemeClr val="tx2"/>
                </a:solidFill>
              </a:rPr>
              <a:t>beginning in Iowa or Missouri and ending in Oregon or California.</a:t>
            </a:r>
          </a:p>
          <a:p>
            <a:pPr eaLnBrk="1" hangingPunct="1">
              <a:spcBef>
                <a:spcPct val="50000"/>
              </a:spcBef>
            </a:pPr>
            <a:r>
              <a:rPr lang="en-US" dirty="0" smtClean="0">
                <a:solidFill>
                  <a:schemeClr val="tx2"/>
                </a:solidFill>
              </a:rPr>
              <a:t>Hard journey because of food shortages, bad weather, and mountains and rivers that were difficult to cross.</a:t>
            </a:r>
          </a:p>
        </p:txBody>
      </p:sp>
      <p:sp>
        <p:nvSpPr>
          <p:cNvPr id="6" name="TextBox 5"/>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06613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46">
                                            <p:txEl>
                                              <p:pRg st="0" end="0"/>
                                            </p:txEl>
                                          </p:spTgt>
                                        </p:tgtEl>
                                        <p:attrNameLst>
                                          <p:attrName>style.visibility</p:attrName>
                                        </p:attrNameLst>
                                      </p:cBhvr>
                                      <p:to>
                                        <p:strVal val="visible"/>
                                      </p:to>
                                    </p:set>
                                    <p:anim to="" calcmode="lin" valueType="num">
                                      <p:cBhvr>
                                        <p:cTn id="12" dur="1" fill="hold"/>
                                        <p:tgtEl>
                                          <p:spTgt spid="31746">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746">
                                            <p:txEl>
                                              <p:pRg st="1" end="1"/>
                                            </p:txEl>
                                          </p:spTgt>
                                        </p:tgtEl>
                                        <p:attrNameLst>
                                          <p:attrName>style.visibility</p:attrName>
                                        </p:attrNameLst>
                                      </p:cBhvr>
                                      <p:to>
                                        <p:strVal val="visible"/>
                                      </p:to>
                                    </p:set>
                                    <p:anim to="" calcmode="lin" valueType="num">
                                      <p:cBhvr>
                                        <p:cTn id="17" dur="1" fill="hold"/>
                                        <p:tgtEl>
                                          <p:spTgt spid="31746">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746">
                                            <p:txEl>
                                              <p:pRg st="2" end="2"/>
                                            </p:txEl>
                                          </p:spTgt>
                                        </p:tgtEl>
                                        <p:attrNameLst>
                                          <p:attrName>style.visibility</p:attrName>
                                        </p:attrNameLst>
                                      </p:cBhvr>
                                      <p:to>
                                        <p:strVal val="visible"/>
                                      </p:to>
                                    </p:set>
                                    <p:anim to="" calcmode="lin" valueType="num">
                                      <p:cBhvr>
                                        <p:cTn id="22" dur="1" fill="hold"/>
                                        <p:tgtEl>
                                          <p:spTgt spid="31746">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1746">
                                            <p:txEl>
                                              <p:pRg st="3" end="3"/>
                                            </p:txEl>
                                          </p:spTgt>
                                        </p:tgtEl>
                                        <p:attrNameLst>
                                          <p:attrName>style.visibility</p:attrName>
                                        </p:attrNameLst>
                                      </p:cBhvr>
                                      <p:to>
                                        <p:strVal val="visible"/>
                                      </p:to>
                                    </p:set>
                                    <p:anim to="" calcmode="lin" valueType="num">
                                      <p:cBhvr>
                                        <p:cTn id="27" dur="1" fill="hold"/>
                                        <p:tgtEl>
                                          <p:spTgt spid="3174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istoryglobe.com/ot/maps/otmap184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228" y="1977081"/>
            <a:ext cx="8138156" cy="46173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56882" y="228600"/>
            <a:ext cx="4046424" cy="1143000"/>
          </a:xfrm>
        </p:spPr>
        <p:txBody>
          <a:bodyPr/>
          <a:lstStyle/>
          <a:p>
            <a:pPr algn="ctr"/>
            <a:r>
              <a:rPr lang="en-US" b="1" dirty="0" smtClean="0"/>
              <a:t>Oregon Trail</a:t>
            </a:r>
            <a:endParaRPr lang="en-US" b="1" dirty="0"/>
          </a:p>
        </p:txBody>
      </p:sp>
      <p:sp>
        <p:nvSpPr>
          <p:cNvPr id="4" name="TextBox 3"/>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02946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legendsofamerica.com/photos-oldwest/SandHillsOregonTrailWilliamHenryJacks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219200"/>
            <a:ext cx="2857500" cy="19192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The Oregon Trail Albert Bierstadt 186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4144" y="0"/>
            <a:ext cx="1020862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2210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990600" y="990600"/>
            <a:ext cx="7643813" cy="1066800"/>
          </a:xfrm>
          <a:noFill/>
        </p:spPr>
        <p:txBody>
          <a:bodyPr/>
          <a:lstStyle/>
          <a:p>
            <a:pPr algn="ctr" eaLnBrk="1" hangingPunct="1"/>
            <a:r>
              <a:rPr lang="en-US" sz="5400" b="1" dirty="0" smtClean="0"/>
              <a:t>Santa Fe Trail</a:t>
            </a:r>
            <a:r>
              <a:rPr lang="en-US" dirty="0" smtClean="0"/>
              <a:t> </a:t>
            </a:r>
          </a:p>
        </p:txBody>
      </p:sp>
      <p:sp>
        <p:nvSpPr>
          <p:cNvPr id="34818" name="Rectangle 2"/>
          <p:cNvSpPr>
            <a:spLocks noGrp="1" noChangeArrowheads="1"/>
          </p:cNvSpPr>
          <p:nvPr>
            <p:ph idx="1"/>
          </p:nvPr>
        </p:nvSpPr>
        <p:spPr>
          <a:xfrm>
            <a:off x="457200" y="2438400"/>
            <a:ext cx="8229600" cy="3886200"/>
          </a:xfrm>
        </p:spPr>
        <p:txBody>
          <a:bodyPr>
            <a:normAutofit/>
          </a:bodyPr>
          <a:lstStyle/>
          <a:p>
            <a:pPr eaLnBrk="1" hangingPunct="1">
              <a:spcBef>
                <a:spcPct val="50000"/>
              </a:spcBef>
            </a:pPr>
            <a:r>
              <a:rPr lang="en-US" dirty="0" smtClean="0">
                <a:solidFill>
                  <a:schemeClr val="tx2"/>
                </a:solidFill>
              </a:rPr>
              <a:t>The route led from Independence, Missouri, to Santa Fe, New Mexico.</a:t>
            </a:r>
          </a:p>
          <a:p>
            <a:pPr eaLnBrk="1" hangingPunct="1">
              <a:spcBef>
                <a:spcPct val="50000"/>
              </a:spcBef>
            </a:pPr>
            <a:r>
              <a:rPr lang="en-US" dirty="0" smtClean="0">
                <a:solidFill>
                  <a:schemeClr val="tx2"/>
                </a:solidFill>
              </a:rPr>
              <a:t>Was originally a Native American trading route</a:t>
            </a:r>
          </a:p>
          <a:p>
            <a:pPr eaLnBrk="1" hangingPunct="1">
              <a:spcBef>
                <a:spcPct val="50000"/>
              </a:spcBef>
            </a:pPr>
            <a:r>
              <a:rPr lang="en-US" dirty="0" smtClean="0">
                <a:solidFill>
                  <a:schemeClr val="tx2"/>
                </a:solidFill>
              </a:rPr>
              <a:t>Traders used the route to trade American goods for Mexican goods</a:t>
            </a:r>
          </a:p>
          <a:p>
            <a:pPr eaLnBrk="1" hangingPunct="1">
              <a:spcBef>
                <a:spcPct val="50000"/>
              </a:spcBef>
            </a:pPr>
            <a:r>
              <a:rPr lang="en-US" dirty="0" smtClean="0">
                <a:solidFill>
                  <a:schemeClr val="tx2"/>
                </a:solidFill>
              </a:rPr>
              <a:t>traders made high profits.</a:t>
            </a:r>
          </a:p>
          <a:p>
            <a:pPr eaLnBrk="1" hangingPunct="1">
              <a:spcBef>
                <a:spcPct val="50000"/>
              </a:spcBef>
            </a:pPr>
            <a:r>
              <a:rPr lang="en-US" dirty="0" smtClean="0">
                <a:solidFill>
                  <a:schemeClr val="tx2"/>
                </a:solidFill>
              </a:rPr>
              <a:t>Difficult journey due to hot desert and rough mountains</a:t>
            </a:r>
          </a:p>
        </p:txBody>
      </p:sp>
      <p:sp>
        <p:nvSpPr>
          <p:cNvPr id="5" name="TextBox 4"/>
          <p:cNvSpPr txBox="1"/>
          <p:nvPr/>
        </p:nvSpPr>
        <p:spPr>
          <a:xfrm>
            <a:off x="4911437" y="0"/>
            <a:ext cx="2895600" cy="523220"/>
          </a:xfrm>
          <a:prstGeom prst="rect">
            <a:avLst/>
          </a:prstGeom>
          <a:noFill/>
          <a:ln>
            <a:noFill/>
          </a:ln>
        </p:spPr>
        <p:txBody>
          <a:bodyPr wrap="square" rtlCol="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SECTION 1</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5128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 to="" calcmode="lin" valueType="num">
                                      <p:cBhvr>
                                        <p:cTn id="12" dur="1" fill="hold"/>
                                        <p:tgtEl>
                                          <p:spTgt spid="34818">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18">
                                            <p:txEl>
                                              <p:pRg st="1" end="1"/>
                                            </p:txEl>
                                          </p:spTgt>
                                        </p:tgtEl>
                                        <p:attrNameLst>
                                          <p:attrName>style.visibility</p:attrName>
                                        </p:attrNameLst>
                                      </p:cBhvr>
                                      <p:to>
                                        <p:strVal val="visible"/>
                                      </p:to>
                                    </p:set>
                                    <p:anim to="" calcmode="lin" valueType="num">
                                      <p:cBhvr>
                                        <p:cTn id="17" dur="1" fill="hold"/>
                                        <p:tgtEl>
                                          <p:spTgt spid="34818">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18">
                                            <p:txEl>
                                              <p:pRg st="2" end="2"/>
                                            </p:txEl>
                                          </p:spTgt>
                                        </p:tgtEl>
                                        <p:attrNameLst>
                                          <p:attrName>style.visibility</p:attrName>
                                        </p:attrNameLst>
                                      </p:cBhvr>
                                      <p:to>
                                        <p:strVal val="visible"/>
                                      </p:to>
                                    </p:set>
                                    <p:anim to="" calcmode="lin" valueType="num">
                                      <p:cBhvr>
                                        <p:cTn id="22" dur="1" fill="hold"/>
                                        <p:tgtEl>
                                          <p:spTgt spid="34818">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18">
                                            <p:txEl>
                                              <p:pRg st="3" end="3"/>
                                            </p:txEl>
                                          </p:spTgt>
                                        </p:tgtEl>
                                        <p:attrNameLst>
                                          <p:attrName>style.visibility</p:attrName>
                                        </p:attrNameLst>
                                      </p:cBhvr>
                                      <p:to>
                                        <p:strVal val="visible"/>
                                      </p:to>
                                    </p:set>
                                    <p:anim to="" calcmode="lin" valueType="num">
                                      <p:cBhvr>
                                        <p:cTn id="27" dur="1" fill="hold"/>
                                        <p:tgtEl>
                                          <p:spTgt spid="34818">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4818">
                                            <p:txEl>
                                              <p:pRg st="4" end="4"/>
                                            </p:txEl>
                                          </p:spTgt>
                                        </p:tgtEl>
                                        <p:attrNameLst>
                                          <p:attrName>style.visibility</p:attrName>
                                        </p:attrNameLst>
                                      </p:cBhvr>
                                      <p:to>
                                        <p:strVal val="visible"/>
                                      </p:to>
                                    </p:set>
                                    <p:anim to="" calcmode="lin" valueType="num">
                                      <p:cBhvr>
                                        <p:cTn id="32" dur="1" fill="hold"/>
                                        <p:tgtEl>
                                          <p:spTgt spid="3481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ichardbealblog.com/wp-content/uploads/2009/06/santa-fe-trail-j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073" y="0"/>
            <a:ext cx="8915400" cy="721723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visitlajunta.net/images/sfMa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8600" y="685800"/>
            <a:ext cx="4953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6471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3344</TotalTime>
  <Words>3420</Words>
  <Application>Microsoft Office PowerPoint</Application>
  <PresentationFormat>On-screen Show (4:3)</PresentationFormat>
  <Paragraphs>389</Paragraphs>
  <Slides>47</Slides>
  <Notes>23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Austin</vt:lpstr>
      <vt:lpstr>Expanding West</vt:lpstr>
      <vt:lpstr>Section 1:  Trails to the West</vt:lpstr>
      <vt:lpstr>Slide 3</vt:lpstr>
      <vt:lpstr>John Jacob Astor</vt:lpstr>
      <vt:lpstr>Oregon Trail</vt:lpstr>
      <vt:lpstr>Oregon Trail</vt:lpstr>
      <vt:lpstr>Slide 7</vt:lpstr>
      <vt:lpstr>Santa Fe Trail </vt:lpstr>
      <vt:lpstr>Slide 9</vt:lpstr>
      <vt:lpstr>The Mormons traveled west  in search of religious freedom</vt:lpstr>
      <vt:lpstr>Slide 11</vt:lpstr>
      <vt:lpstr>Mormons move  to Utah</vt:lpstr>
      <vt:lpstr>Section 2:  The Texas Revolution</vt:lpstr>
      <vt:lpstr>Many American settlers moved to Texas after Mexico achieved independence from Spain</vt:lpstr>
      <vt:lpstr>Stephen F. Austin</vt:lpstr>
      <vt:lpstr>General Antonio López de Santa Anna</vt:lpstr>
      <vt:lpstr>Texans revolted against Mexican rule and established an independent nation</vt:lpstr>
      <vt:lpstr>Battle at the Alamo</vt:lpstr>
      <vt:lpstr>Slide 19</vt:lpstr>
      <vt:lpstr>Slide 20</vt:lpstr>
      <vt:lpstr>Battle of San Jacinto  </vt:lpstr>
      <vt:lpstr>Slide 22</vt:lpstr>
      <vt:lpstr>Independent Nation </vt:lpstr>
      <vt:lpstr>Section 3:  Mexican-American War</vt:lpstr>
      <vt:lpstr>Many Americans believed the nation  had a manifest destiny to claim  new lands in the West</vt:lpstr>
      <vt:lpstr>Acquiring New Territory</vt:lpstr>
      <vt:lpstr>Slide 27</vt:lpstr>
      <vt:lpstr>California under Mexico</vt:lpstr>
      <vt:lpstr>Mexican-American War </vt:lpstr>
      <vt:lpstr>Slide 30</vt:lpstr>
      <vt:lpstr>Bear Flag Revolt</vt:lpstr>
      <vt:lpstr>Slide 32</vt:lpstr>
      <vt:lpstr>War’s End</vt:lpstr>
      <vt:lpstr>As a result of the Mexican-American War,  the United States added territory in the Southwest</vt:lpstr>
      <vt:lpstr>Slide 35</vt:lpstr>
      <vt:lpstr>Gadsden Purchase</vt:lpstr>
      <vt:lpstr>Slide 37</vt:lpstr>
      <vt:lpstr>American settlement in the Mexican  Cession produced conflict and  a blending of cultures</vt:lpstr>
      <vt:lpstr>Section 4:  California Gold Rush</vt:lpstr>
      <vt:lpstr>The discovery of gold  brought settlers to California</vt:lpstr>
      <vt:lpstr>Gold in California </vt:lpstr>
      <vt:lpstr>Life in the Mining Camps</vt:lpstr>
      <vt:lpstr>Westward Movement in the United States</vt:lpstr>
      <vt:lpstr>Immigrants to California</vt:lpstr>
      <vt:lpstr>The gold rush had a lasting impact on California’s population and economy</vt:lpstr>
      <vt:lpstr>Slide 46</vt:lpstr>
      <vt:lpstr>Texas Rangers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West</dc:title>
  <dc:creator>SummerNeel</dc:creator>
  <cp:lastModifiedBy>Local User</cp:lastModifiedBy>
  <cp:revision>169</cp:revision>
  <cp:lastPrinted>2013-02-04T23:24:51Z</cp:lastPrinted>
  <dcterms:created xsi:type="dcterms:W3CDTF">2013-01-04T21:14:09Z</dcterms:created>
  <dcterms:modified xsi:type="dcterms:W3CDTF">2013-02-07T21:56:56Z</dcterms:modified>
</cp:coreProperties>
</file>