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7"/>
  </p:notesMasterIdLst>
  <p:sldIdLst>
    <p:sldId id="256" r:id="rId2"/>
    <p:sldId id="324" r:id="rId3"/>
    <p:sldId id="292" r:id="rId4"/>
    <p:sldId id="294" r:id="rId5"/>
    <p:sldId id="313" r:id="rId6"/>
    <p:sldId id="295" r:id="rId7"/>
    <p:sldId id="315" r:id="rId8"/>
    <p:sldId id="296" r:id="rId9"/>
    <p:sldId id="298" r:id="rId10"/>
    <p:sldId id="316" r:id="rId11"/>
    <p:sldId id="325" r:id="rId12"/>
    <p:sldId id="299" r:id="rId13"/>
    <p:sldId id="300" r:id="rId14"/>
    <p:sldId id="317" r:id="rId15"/>
    <p:sldId id="301" r:id="rId16"/>
    <p:sldId id="302" r:id="rId17"/>
    <p:sldId id="318" r:id="rId18"/>
    <p:sldId id="326" r:id="rId19"/>
    <p:sldId id="303" r:id="rId20"/>
    <p:sldId id="304" r:id="rId21"/>
    <p:sldId id="305" r:id="rId22"/>
    <p:sldId id="306" r:id="rId23"/>
    <p:sldId id="307" r:id="rId24"/>
    <p:sldId id="327" r:id="rId25"/>
    <p:sldId id="308" r:id="rId26"/>
    <p:sldId id="319" r:id="rId27"/>
    <p:sldId id="320" r:id="rId28"/>
    <p:sldId id="321" r:id="rId29"/>
    <p:sldId id="314" r:id="rId30"/>
    <p:sldId id="309" r:id="rId31"/>
    <p:sldId id="310" r:id="rId32"/>
    <p:sldId id="311" r:id="rId33"/>
    <p:sldId id="312" r:id="rId34"/>
    <p:sldId id="322" r:id="rId35"/>
    <p:sldId id="323" r:id="rId3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521415D9-36F7-43E2-AB2F-B90AF26B5E84}">
      <p14:sectionLst xmlns:p14="http://schemas.microsoft.com/office/powerpoint/2010/main" xmlns="">
        <p14:section name="Default Section" id="{9359E7B4-A92F-4AF5-A767-F2543A9A708A}">
          <p14:sldIdLst>
            <p14:sldId id="256"/>
          </p14:sldIdLst>
        </p14:section>
        <p14:section name="Sec 1: Debate over Slavery p476" id="{B6D30FB9-B2BB-44C2-BC4C-03D14F4A1987}">
          <p14:sldIdLst>
            <p14:sldId id="324"/>
            <p14:sldId id="292"/>
            <p14:sldId id="294"/>
            <p14:sldId id="313"/>
            <p14:sldId id="295"/>
            <p14:sldId id="315"/>
            <p14:sldId id="296"/>
            <p14:sldId id="298"/>
            <p14:sldId id="316"/>
          </p14:sldIdLst>
        </p14:section>
        <p14:section name="Sec 2: Trouble in Kansas p483" id="{8A051D98-0F4F-470E-9213-A635BB6D4818}">
          <p14:sldIdLst>
            <p14:sldId id="325"/>
            <p14:sldId id="299"/>
            <p14:sldId id="300"/>
            <p14:sldId id="317"/>
            <p14:sldId id="301"/>
            <p14:sldId id="302"/>
            <p14:sldId id="318"/>
          </p14:sldIdLst>
        </p14:section>
        <p14:section name="Sec 3: Political Divisions p488" id="{3259AA67-8FAC-4332-9E46-E8D7AE0A6429}">
          <p14:sldIdLst>
            <p14:sldId id="326"/>
            <p14:sldId id="303"/>
            <p14:sldId id="304"/>
            <p14:sldId id="305"/>
            <p14:sldId id="306"/>
            <p14:sldId id="307"/>
          </p14:sldIdLst>
        </p14:section>
        <p14:section name="Sec 4: The Nation Divides p493" id="{1F7640D4-28C9-45C6-B172-F30C8DD597B7}">
          <p14:sldIdLst>
            <p14:sldId id="327"/>
            <p14:sldId id="308"/>
            <p14:sldId id="319"/>
            <p14:sldId id="320"/>
            <p14:sldId id="321"/>
            <p14:sldId id="314"/>
            <p14:sldId id="309"/>
            <p14:sldId id="310"/>
            <p14:sldId id="311"/>
            <p14:sldId id="312"/>
            <p14:sldId id="322"/>
            <p14:sldId id="3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66253" autoAdjust="0"/>
  </p:normalViewPr>
  <p:slideViewPr>
    <p:cSldViewPr>
      <p:cViewPr>
        <p:scale>
          <a:sx n="77" d="100"/>
          <a:sy n="77" d="100"/>
        </p:scale>
        <p:origin x="-94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D95884-70EC-48E8-BE86-ABECF7CD39FF}" type="datetimeFigureOut">
              <a:rPr lang="en-US" smtClean="0"/>
              <a:pPr/>
              <a:t>5/1/2013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07562B-4875-4031-A5F3-09C9004044B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en.wikipedia.org/wiki/Heaven" TargetMode="External"/><Relationship Id="rId3" Type="http://schemas.openxmlformats.org/officeDocument/2006/relationships/hyperlink" Target="http://en.wikipedia.org/wiki/Kentucky" TargetMode="External"/><Relationship Id="rId7" Type="http://schemas.openxmlformats.org/officeDocument/2006/relationships/hyperlink" Target="http://en.wikipedia.org/wiki/Quaker"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en.wikipedia.org/wiki/Mississippi_River" TargetMode="External"/><Relationship Id="rId11" Type="http://schemas.openxmlformats.org/officeDocument/2006/relationships/hyperlink" Target="http://en.wikipedia.org/wiki/Uncle_Tom's_Cabin" TargetMode="External"/><Relationship Id="rId5" Type="http://schemas.openxmlformats.org/officeDocument/2006/relationships/hyperlink" Target="http://en.wikipedia.org/wiki/Riverboat" TargetMode="External"/><Relationship Id="rId10" Type="http://schemas.openxmlformats.org/officeDocument/2006/relationships/hyperlink" Target="http://en.wikipedia.org/wiki/Liberia" TargetMode="External"/><Relationship Id="rId4" Type="http://schemas.openxmlformats.org/officeDocument/2006/relationships/hyperlink" Target="http://en.wikipedia.org/wiki/Miscarriage" TargetMode="External"/><Relationship Id="rId9" Type="http://schemas.openxmlformats.org/officeDocument/2006/relationships/hyperlink" Target="http://en.wikipedia.org/wiki/Louisiana"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07562B-4875-4031-A5F3-09C9004044B3}"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latin typeface="+mn-lt"/>
                <a:ea typeface="+mn-ea"/>
                <a:cs typeface="+mn-cs"/>
              </a:rPr>
              <a:t>Eliza escapes with her son, Tom sold "down the river"</a:t>
            </a:r>
          </a:p>
          <a:p>
            <a:r>
              <a:rPr lang="en-US" sz="1200" b="0" i="0" kern="1200" dirty="0" smtClean="0">
                <a:solidFill>
                  <a:schemeClr val="tx1"/>
                </a:solidFill>
                <a:latin typeface="+mn-lt"/>
                <a:ea typeface="+mn-ea"/>
                <a:cs typeface="+mn-cs"/>
              </a:rPr>
              <a:t>The book opens with a </a:t>
            </a:r>
            <a:r>
              <a:rPr lang="en-US" sz="1200" b="0" i="0" u="none" strike="noStrike" kern="1200" dirty="0" smtClean="0">
                <a:solidFill>
                  <a:schemeClr val="tx1"/>
                </a:solidFill>
                <a:latin typeface="+mn-lt"/>
                <a:ea typeface="+mn-ea"/>
                <a:cs typeface="+mn-cs"/>
                <a:hlinkClick r:id="rId3" tooltip="Kentucky"/>
              </a:rPr>
              <a:t>Kentucky</a:t>
            </a:r>
            <a:r>
              <a:rPr lang="en-US" sz="1200" b="0" i="0" kern="1200" dirty="0" smtClean="0">
                <a:solidFill>
                  <a:schemeClr val="tx1"/>
                </a:solidFill>
                <a:latin typeface="+mn-lt"/>
                <a:ea typeface="+mn-ea"/>
                <a:cs typeface="+mn-cs"/>
              </a:rPr>
              <a:t> farmer named Arthur Shelby facing the loss of his farm because of debts. Even though he and his wife Emily Shelby believe that they have a benevolent relationship with their slaves, Shelby decides to raise the needed funds by selling two of them—Uncle Tom, a middle-aged man with a wife and children, and Harry, the son of Emily Shelby’s maid Eliza—to a slave trader. Emily Shelby is averse to this idea because she had promised her maid that her child would never be sold; Emily's son, George Shelby, hates to see Tom go because he sees the man as his friend and mentor.</a:t>
            </a:r>
          </a:p>
          <a:p>
            <a:r>
              <a:rPr lang="en-US" sz="1200" b="0" i="0" kern="1200" dirty="0" smtClean="0">
                <a:solidFill>
                  <a:schemeClr val="tx1"/>
                </a:solidFill>
                <a:latin typeface="+mn-lt"/>
                <a:ea typeface="+mn-ea"/>
                <a:cs typeface="+mn-cs"/>
              </a:rPr>
              <a:t>When Eliza overhears Mr. and Mrs. Shelby discussing plans to sell Tom and Harry, Eliza determines to run away with her son. The novel states that Eliza made this decision because she fears losing her only surviving child (she had already </a:t>
            </a:r>
            <a:r>
              <a:rPr lang="en-US" sz="1200" b="0" i="0" u="none" strike="noStrike" kern="1200" dirty="0" smtClean="0">
                <a:solidFill>
                  <a:schemeClr val="tx1"/>
                </a:solidFill>
                <a:latin typeface="+mn-lt"/>
                <a:ea typeface="+mn-ea"/>
                <a:cs typeface="+mn-cs"/>
                <a:hlinkClick r:id="rId4" tooltip="Miscarriage"/>
              </a:rPr>
              <a:t>miscarried</a:t>
            </a:r>
            <a:r>
              <a:rPr lang="en-US" sz="1200" b="0" i="0" kern="1200" dirty="0" smtClean="0">
                <a:solidFill>
                  <a:schemeClr val="tx1"/>
                </a:solidFill>
                <a:latin typeface="+mn-lt"/>
                <a:ea typeface="+mn-ea"/>
                <a:cs typeface="+mn-cs"/>
              </a:rPr>
              <a:t> two children). Eliza departs that night, leaving a note of apology to her mistress.</a:t>
            </a:r>
          </a:p>
          <a:p>
            <a:r>
              <a:rPr lang="en-US" sz="1200" b="0" i="0" kern="1200" dirty="0" smtClean="0">
                <a:solidFill>
                  <a:schemeClr val="tx1"/>
                </a:solidFill>
                <a:latin typeface="+mn-lt"/>
                <a:ea typeface="+mn-ea"/>
                <a:cs typeface="+mn-cs"/>
              </a:rPr>
              <a:t>Tom is sold and placed on a </a:t>
            </a:r>
            <a:r>
              <a:rPr lang="en-US" sz="1200" b="0" i="0" u="none" strike="noStrike" kern="1200" dirty="0" smtClean="0">
                <a:solidFill>
                  <a:schemeClr val="tx1"/>
                </a:solidFill>
                <a:latin typeface="+mn-lt"/>
                <a:ea typeface="+mn-ea"/>
                <a:cs typeface="+mn-cs"/>
                <a:hlinkClick r:id="rId5" tooltip="Riverboat"/>
              </a:rPr>
              <a:t>riverboat</a:t>
            </a:r>
            <a:r>
              <a:rPr lang="en-US" sz="1200" b="0" i="0" kern="1200" dirty="0" smtClean="0">
                <a:solidFill>
                  <a:schemeClr val="tx1"/>
                </a:solidFill>
                <a:latin typeface="+mn-lt"/>
                <a:ea typeface="+mn-ea"/>
                <a:cs typeface="+mn-cs"/>
              </a:rPr>
              <a:t> which sets sail down </a:t>
            </a:r>
            <a:r>
              <a:rPr lang="en-US" sz="1200" b="0" i="0" kern="1200" dirty="0" err="1" smtClean="0">
                <a:solidFill>
                  <a:schemeClr val="tx1"/>
                </a:solidFill>
                <a:latin typeface="+mn-lt"/>
                <a:ea typeface="+mn-ea"/>
                <a:cs typeface="+mn-cs"/>
              </a:rPr>
              <a:t>the</a:t>
            </a:r>
            <a:r>
              <a:rPr lang="en-US" sz="1200" b="0" i="0" u="none" strike="noStrike" kern="1200" dirty="0" err="1" smtClean="0">
                <a:solidFill>
                  <a:schemeClr val="tx1"/>
                </a:solidFill>
                <a:latin typeface="+mn-lt"/>
                <a:ea typeface="+mn-ea"/>
                <a:cs typeface="+mn-cs"/>
                <a:hlinkClick r:id="rId6" tooltip="Mississippi River"/>
              </a:rPr>
              <a:t>Mississippi</a:t>
            </a:r>
            <a:r>
              <a:rPr lang="en-US" sz="1200" b="0" i="0" u="none" strike="noStrike" kern="1200" dirty="0" smtClean="0">
                <a:solidFill>
                  <a:schemeClr val="tx1"/>
                </a:solidFill>
                <a:latin typeface="+mn-lt"/>
                <a:ea typeface="+mn-ea"/>
                <a:cs typeface="+mn-cs"/>
                <a:hlinkClick r:id="rId6" tooltip="Mississippi River"/>
              </a:rPr>
              <a:t> River</a:t>
            </a:r>
            <a:r>
              <a:rPr lang="en-US" sz="1200" b="0" i="0" kern="1200" dirty="0" smtClean="0">
                <a:solidFill>
                  <a:schemeClr val="tx1"/>
                </a:solidFill>
                <a:latin typeface="+mn-lt"/>
                <a:ea typeface="+mn-ea"/>
                <a:cs typeface="+mn-cs"/>
              </a:rPr>
              <a:t>. While on board, Tom meets and befriends a young white girl named Eva. Eva's father Augustine St. Clare buys Tom from the slave trader and takes him with the family to their home in New Orleans. Tom and Eva begin to relate to one another because of the deep Christian faith they both share.</a:t>
            </a:r>
          </a:p>
          <a:p>
            <a:r>
              <a:rPr lang="en-US" sz="1200" b="1" i="0" kern="1200" dirty="0" smtClean="0">
                <a:solidFill>
                  <a:schemeClr val="tx1"/>
                </a:solidFill>
                <a:latin typeface="+mn-lt"/>
                <a:ea typeface="+mn-ea"/>
                <a:cs typeface="+mn-cs"/>
              </a:rPr>
              <a:t>Eliza's family hunted, Tom's life with St. Clare</a:t>
            </a:r>
          </a:p>
          <a:p>
            <a:r>
              <a:rPr lang="en-US" sz="1200" b="0" i="0" kern="1200" dirty="0" smtClean="0">
                <a:solidFill>
                  <a:schemeClr val="tx1"/>
                </a:solidFill>
                <a:latin typeface="+mn-lt"/>
                <a:ea typeface="+mn-ea"/>
                <a:cs typeface="+mn-cs"/>
              </a:rPr>
              <a:t>During Eliza's escape, she meets up with her husband George Harris, who had run away previously. They decide to attempt to reach Canada. However, they are tracked by a slave hunter named Tom </a:t>
            </a:r>
            <a:r>
              <a:rPr lang="en-US" sz="1200" b="0" i="0" kern="1200" dirty="0" err="1" smtClean="0">
                <a:solidFill>
                  <a:schemeClr val="tx1"/>
                </a:solidFill>
                <a:latin typeface="+mn-lt"/>
                <a:ea typeface="+mn-ea"/>
                <a:cs typeface="+mn-cs"/>
              </a:rPr>
              <a:t>Loker</a:t>
            </a:r>
            <a:r>
              <a:rPr lang="en-US" sz="1200" b="0" i="0" kern="1200" dirty="0" smtClean="0">
                <a:solidFill>
                  <a:schemeClr val="tx1"/>
                </a:solidFill>
                <a:latin typeface="+mn-lt"/>
                <a:ea typeface="+mn-ea"/>
                <a:cs typeface="+mn-cs"/>
              </a:rPr>
              <a:t>. Eventually </a:t>
            </a:r>
            <a:r>
              <a:rPr lang="en-US" sz="1200" b="0" i="0" kern="1200" dirty="0" err="1" smtClean="0">
                <a:solidFill>
                  <a:schemeClr val="tx1"/>
                </a:solidFill>
                <a:latin typeface="+mn-lt"/>
                <a:ea typeface="+mn-ea"/>
                <a:cs typeface="+mn-cs"/>
              </a:rPr>
              <a:t>Loker</a:t>
            </a:r>
            <a:r>
              <a:rPr lang="en-US" sz="1200" b="0" i="0" kern="1200" dirty="0" smtClean="0">
                <a:solidFill>
                  <a:schemeClr val="tx1"/>
                </a:solidFill>
                <a:latin typeface="+mn-lt"/>
                <a:ea typeface="+mn-ea"/>
                <a:cs typeface="+mn-cs"/>
              </a:rPr>
              <a:t> and his men trap Eliza and her family, causing George to push </a:t>
            </a:r>
            <a:r>
              <a:rPr lang="en-US" sz="1200" b="0" i="0" kern="1200" dirty="0" err="1" smtClean="0">
                <a:solidFill>
                  <a:schemeClr val="tx1"/>
                </a:solidFill>
                <a:latin typeface="+mn-lt"/>
                <a:ea typeface="+mn-ea"/>
                <a:cs typeface="+mn-cs"/>
              </a:rPr>
              <a:t>Loker</a:t>
            </a:r>
            <a:r>
              <a:rPr lang="en-US" sz="1200" b="0" i="0" kern="1200" dirty="0" smtClean="0">
                <a:solidFill>
                  <a:schemeClr val="tx1"/>
                </a:solidFill>
                <a:latin typeface="+mn-lt"/>
                <a:ea typeface="+mn-ea"/>
                <a:cs typeface="+mn-cs"/>
              </a:rPr>
              <a:t> down a cliff. Worried that </a:t>
            </a:r>
            <a:r>
              <a:rPr lang="en-US" sz="1200" b="0" i="0" kern="1200" dirty="0" err="1" smtClean="0">
                <a:solidFill>
                  <a:schemeClr val="tx1"/>
                </a:solidFill>
                <a:latin typeface="+mn-lt"/>
                <a:ea typeface="+mn-ea"/>
                <a:cs typeface="+mn-cs"/>
              </a:rPr>
              <a:t>Loker</a:t>
            </a:r>
            <a:r>
              <a:rPr lang="en-US" sz="1200" b="0" i="0" kern="1200" dirty="0" smtClean="0">
                <a:solidFill>
                  <a:schemeClr val="tx1"/>
                </a:solidFill>
                <a:latin typeface="+mn-lt"/>
                <a:ea typeface="+mn-ea"/>
                <a:cs typeface="+mn-cs"/>
              </a:rPr>
              <a:t> may die, Eliza convinces George to bring the slave hunter to a nearby </a:t>
            </a:r>
            <a:r>
              <a:rPr lang="en-US" sz="1200" b="0" i="0" u="none" strike="noStrike" kern="1200" dirty="0" smtClean="0">
                <a:solidFill>
                  <a:schemeClr val="tx1"/>
                </a:solidFill>
                <a:latin typeface="+mn-lt"/>
                <a:ea typeface="+mn-ea"/>
                <a:cs typeface="+mn-cs"/>
                <a:hlinkClick r:id="rId7" tooltip="Quaker"/>
              </a:rPr>
              <a:t>Quaker</a:t>
            </a:r>
            <a:r>
              <a:rPr lang="en-US" sz="1200" b="0" i="0" kern="1200" dirty="0" smtClean="0">
                <a:solidFill>
                  <a:schemeClr val="tx1"/>
                </a:solidFill>
                <a:latin typeface="+mn-lt"/>
                <a:ea typeface="+mn-ea"/>
                <a:cs typeface="+mn-cs"/>
              </a:rPr>
              <a:t> settlement for medical treatment.</a:t>
            </a:r>
          </a:p>
          <a:p>
            <a:r>
              <a:rPr lang="en-US" sz="1200" b="0" i="0" kern="1200" dirty="0" smtClean="0">
                <a:solidFill>
                  <a:schemeClr val="tx1"/>
                </a:solidFill>
                <a:latin typeface="+mn-lt"/>
                <a:ea typeface="+mn-ea"/>
                <a:cs typeface="+mn-cs"/>
              </a:rPr>
              <a:t>Back in New Orleans, St. Clare debates slavery with his Northern cousin Ophelia who, while opposing slavery, is prejudiced against black people. St. Clare, however, believes he is not biased, even though he is a slave owner. In an attempt to show Ophelia that her views on blacks are wrong, St. Clare purchases </a:t>
            </a:r>
            <a:r>
              <a:rPr lang="en-US" sz="1200" b="0" i="0" kern="1200" dirty="0" err="1" smtClean="0">
                <a:solidFill>
                  <a:schemeClr val="tx1"/>
                </a:solidFill>
                <a:latin typeface="+mn-lt"/>
                <a:ea typeface="+mn-ea"/>
                <a:cs typeface="+mn-cs"/>
              </a:rPr>
              <a:t>Topsy</a:t>
            </a:r>
            <a:r>
              <a:rPr lang="en-US" sz="1200" b="0" i="0" kern="1200" dirty="0" smtClean="0">
                <a:solidFill>
                  <a:schemeClr val="tx1"/>
                </a:solidFill>
                <a:latin typeface="+mn-lt"/>
                <a:ea typeface="+mn-ea"/>
                <a:cs typeface="+mn-cs"/>
              </a:rPr>
              <a:t>, a young black slave. St. Clare then asks Ophelia to educate her.</a:t>
            </a:r>
          </a:p>
          <a:p>
            <a:r>
              <a:rPr lang="en-US" sz="1200" b="0" i="0" kern="1200" dirty="0" smtClean="0">
                <a:solidFill>
                  <a:schemeClr val="tx1"/>
                </a:solidFill>
                <a:latin typeface="+mn-lt"/>
                <a:ea typeface="+mn-ea"/>
                <a:cs typeface="+mn-cs"/>
              </a:rPr>
              <a:t>After Tom has lived with the St. </a:t>
            </a:r>
            <a:r>
              <a:rPr lang="en-US" sz="1200" b="0" i="0" kern="1200" dirty="0" err="1" smtClean="0">
                <a:solidFill>
                  <a:schemeClr val="tx1"/>
                </a:solidFill>
                <a:latin typeface="+mn-lt"/>
                <a:ea typeface="+mn-ea"/>
                <a:cs typeface="+mn-cs"/>
              </a:rPr>
              <a:t>Clares</a:t>
            </a:r>
            <a:r>
              <a:rPr lang="en-US" sz="1200" b="0" i="0" kern="1200" dirty="0" smtClean="0">
                <a:solidFill>
                  <a:schemeClr val="tx1"/>
                </a:solidFill>
                <a:latin typeface="+mn-lt"/>
                <a:ea typeface="+mn-ea"/>
                <a:cs typeface="+mn-cs"/>
              </a:rPr>
              <a:t> for two years, Eva grows very ill. Before she dies she experiences a vision of </a:t>
            </a:r>
            <a:r>
              <a:rPr lang="en-US" sz="1200" b="0" i="0" u="none" strike="noStrike" kern="1200" dirty="0" smtClean="0">
                <a:solidFill>
                  <a:schemeClr val="tx1"/>
                </a:solidFill>
                <a:latin typeface="+mn-lt"/>
                <a:ea typeface="+mn-ea"/>
                <a:cs typeface="+mn-cs"/>
                <a:hlinkClick r:id="rId8" tooltip="Heaven"/>
              </a:rPr>
              <a:t>heaven</a:t>
            </a:r>
            <a:r>
              <a:rPr lang="en-US" sz="1200" b="0" i="0" kern="1200" dirty="0" smtClean="0">
                <a:solidFill>
                  <a:schemeClr val="tx1"/>
                </a:solidFill>
                <a:latin typeface="+mn-lt"/>
                <a:ea typeface="+mn-ea"/>
                <a:cs typeface="+mn-cs"/>
              </a:rPr>
              <a:t>, which she shares with the people around her. As a result of her death and vision, the other characters resolve to change their lives, with Ophelia promising to throw off her personal prejudices against blacks, </a:t>
            </a:r>
            <a:r>
              <a:rPr lang="en-US" sz="1200" b="0" i="0" kern="1200" dirty="0" err="1" smtClean="0">
                <a:solidFill>
                  <a:schemeClr val="tx1"/>
                </a:solidFill>
                <a:latin typeface="+mn-lt"/>
                <a:ea typeface="+mn-ea"/>
                <a:cs typeface="+mn-cs"/>
              </a:rPr>
              <a:t>Topsy</a:t>
            </a:r>
            <a:r>
              <a:rPr lang="en-US" sz="1200" b="0" i="0" kern="1200" dirty="0" smtClean="0">
                <a:solidFill>
                  <a:schemeClr val="tx1"/>
                </a:solidFill>
                <a:latin typeface="+mn-lt"/>
                <a:ea typeface="+mn-ea"/>
                <a:cs typeface="+mn-cs"/>
              </a:rPr>
              <a:t> saying she will better herself, and St. Clare pledging to free Tom.</a:t>
            </a:r>
          </a:p>
          <a:p>
            <a:r>
              <a:rPr lang="en-US" sz="1200" b="1" i="0" kern="1200" dirty="0" smtClean="0">
                <a:solidFill>
                  <a:schemeClr val="tx1"/>
                </a:solidFill>
                <a:latin typeface="+mn-lt"/>
                <a:ea typeface="+mn-ea"/>
                <a:cs typeface="+mn-cs"/>
              </a:rPr>
              <a:t>Tom sold to Simon </a:t>
            </a:r>
            <a:r>
              <a:rPr lang="en-US" sz="1200" b="1" i="0" kern="1200" dirty="0" err="1" smtClean="0">
                <a:solidFill>
                  <a:schemeClr val="tx1"/>
                </a:solidFill>
                <a:latin typeface="+mn-lt"/>
                <a:ea typeface="+mn-ea"/>
                <a:cs typeface="+mn-cs"/>
              </a:rPr>
              <a:t>Legree</a:t>
            </a:r>
            <a:endParaRPr lang="en-US" sz="1200" b="1"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Before St. Clare can follow through on his pledge, however, he dies after being stabbed outside of a tavern. His wife reneges on her late husband's vow and sells Tom at auction to a vicious plantation owner named Simon </a:t>
            </a:r>
            <a:r>
              <a:rPr lang="en-US" sz="1200" b="0" i="0" kern="1200" dirty="0" err="1" smtClean="0">
                <a:solidFill>
                  <a:schemeClr val="tx1"/>
                </a:solidFill>
                <a:latin typeface="+mn-lt"/>
                <a:ea typeface="+mn-ea"/>
                <a:cs typeface="+mn-cs"/>
              </a:rPr>
              <a:t>Legree</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Legree</a:t>
            </a:r>
            <a:r>
              <a:rPr lang="en-US" sz="1200" b="0" i="0" kern="1200" dirty="0" smtClean="0">
                <a:solidFill>
                  <a:schemeClr val="tx1"/>
                </a:solidFill>
                <a:latin typeface="+mn-lt"/>
                <a:ea typeface="+mn-ea"/>
                <a:cs typeface="+mn-cs"/>
              </a:rPr>
              <a:t> (a transplanted northerner) takes Tom to rural </a:t>
            </a:r>
            <a:r>
              <a:rPr lang="en-US" sz="1200" b="0" i="0" u="none" strike="noStrike" kern="1200" dirty="0" smtClean="0">
                <a:solidFill>
                  <a:schemeClr val="tx1"/>
                </a:solidFill>
                <a:latin typeface="+mn-lt"/>
                <a:ea typeface="+mn-ea"/>
                <a:cs typeface="+mn-cs"/>
                <a:hlinkClick r:id="rId9" tooltip="Louisiana"/>
              </a:rPr>
              <a:t>Louisiana</a:t>
            </a:r>
            <a:r>
              <a:rPr lang="en-US" sz="1200" b="0" i="0" kern="1200" dirty="0" smtClean="0">
                <a:solidFill>
                  <a:schemeClr val="tx1"/>
                </a:solidFill>
                <a:latin typeface="+mn-lt"/>
                <a:ea typeface="+mn-ea"/>
                <a:cs typeface="+mn-cs"/>
              </a:rPr>
              <a:t>, where Tom meets </a:t>
            </a:r>
            <a:r>
              <a:rPr lang="en-US" sz="1200" b="0" i="0" kern="1200" dirty="0" err="1" smtClean="0">
                <a:solidFill>
                  <a:schemeClr val="tx1"/>
                </a:solidFill>
                <a:latin typeface="+mn-lt"/>
                <a:ea typeface="+mn-ea"/>
                <a:cs typeface="+mn-cs"/>
              </a:rPr>
              <a:t>Legree's</a:t>
            </a:r>
            <a:r>
              <a:rPr lang="en-US" sz="1200" b="0" i="0" kern="1200" dirty="0" smtClean="0">
                <a:solidFill>
                  <a:schemeClr val="tx1"/>
                </a:solidFill>
                <a:latin typeface="+mn-lt"/>
                <a:ea typeface="+mn-ea"/>
                <a:cs typeface="+mn-cs"/>
              </a:rPr>
              <a:t> other slaves, including </a:t>
            </a:r>
            <a:r>
              <a:rPr lang="en-US" sz="1200" b="0" i="0" kern="1200" dirty="0" err="1" smtClean="0">
                <a:solidFill>
                  <a:schemeClr val="tx1"/>
                </a:solidFill>
                <a:latin typeface="+mn-lt"/>
                <a:ea typeface="+mn-ea"/>
                <a:cs typeface="+mn-cs"/>
              </a:rPr>
              <a:t>Emmeline</a:t>
            </a:r>
            <a:r>
              <a:rPr lang="en-US" sz="1200" b="0" i="0" kern="1200" dirty="0" smtClean="0">
                <a:solidFill>
                  <a:schemeClr val="tx1"/>
                </a:solidFill>
                <a:latin typeface="+mn-lt"/>
                <a:ea typeface="+mn-ea"/>
                <a:cs typeface="+mn-cs"/>
              </a:rPr>
              <a:t> (whom </a:t>
            </a:r>
            <a:r>
              <a:rPr lang="en-US" sz="1200" b="0" i="0" kern="1200" dirty="0" err="1" smtClean="0">
                <a:solidFill>
                  <a:schemeClr val="tx1"/>
                </a:solidFill>
                <a:latin typeface="+mn-lt"/>
                <a:ea typeface="+mn-ea"/>
                <a:cs typeface="+mn-cs"/>
              </a:rPr>
              <a:t>Legree</a:t>
            </a:r>
            <a:r>
              <a:rPr lang="en-US" sz="1200" b="0" i="0" kern="1200" dirty="0" smtClean="0">
                <a:solidFill>
                  <a:schemeClr val="tx1"/>
                </a:solidFill>
                <a:latin typeface="+mn-lt"/>
                <a:ea typeface="+mn-ea"/>
                <a:cs typeface="+mn-cs"/>
              </a:rPr>
              <a:t> purchased at the same time).</a:t>
            </a:r>
          </a:p>
          <a:p>
            <a:r>
              <a:rPr lang="en-US" sz="1200" b="0" i="0" kern="1200" dirty="0" err="1" smtClean="0">
                <a:solidFill>
                  <a:schemeClr val="tx1"/>
                </a:solidFill>
                <a:latin typeface="+mn-lt"/>
                <a:ea typeface="+mn-ea"/>
                <a:cs typeface="+mn-cs"/>
              </a:rPr>
              <a:t>Legree</a:t>
            </a:r>
            <a:r>
              <a:rPr lang="en-US" sz="1200" b="0" i="0" kern="1200" dirty="0" smtClean="0">
                <a:solidFill>
                  <a:schemeClr val="tx1"/>
                </a:solidFill>
                <a:latin typeface="+mn-lt"/>
                <a:ea typeface="+mn-ea"/>
                <a:cs typeface="+mn-cs"/>
              </a:rPr>
              <a:t> begins to hate Tom when Tom refuses </a:t>
            </a:r>
            <a:r>
              <a:rPr lang="en-US" sz="1200" b="0" i="0" kern="1200" dirty="0" err="1" smtClean="0">
                <a:solidFill>
                  <a:schemeClr val="tx1"/>
                </a:solidFill>
                <a:latin typeface="+mn-lt"/>
                <a:ea typeface="+mn-ea"/>
                <a:cs typeface="+mn-cs"/>
              </a:rPr>
              <a:t>Legree's</a:t>
            </a:r>
            <a:r>
              <a:rPr lang="en-US" sz="1200" b="0" i="0" kern="1200" dirty="0" smtClean="0">
                <a:solidFill>
                  <a:schemeClr val="tx1"/>
                </a:solidFill>
                <a:latin typeface="+mn-lt"/>
                <a:ea typeface="+mn-ea"/>
                <a:cs typeface="+mn-cs"/>
              </a:rPr>
              <a:t> order to whip his fellow slave. </a:t>
            </a:r>
            <a:r>
              <a:rPr lang="en-US" sz="1200" b="0" i="0" kern="1200" dirty="0" err="1" smtClean="0">
                <a:solidFill>
                  <a:schemeClr val="tx1"/>
                </a:solidFill>
                <a:latin typeface="+mn-lt"/>
                <a:ea typeface="+mn-ea"/>
                <a:cs typeface="+mn-cs"/>
              </a:rPr>
              <a:t>Legree</a:t>
            </a:r>
            <a:r>
              <a:rPr lang="en-US" sz="1200" b="0" i="0" kern="1200" dirty="0" smtClean="0">
                <a:solidFill>
                  <a:schemeClr val="tx1"/>
                </a:solidFill>
                <a:latin typeface="+mn-lt"/>
                <a:ea typeface="+mn-ea"/>
                <a:cs typeface="+mn-cs"/>
              </a:rPr>
              <a:t> beats Tom viciously and resolves to crush his new slave's faith in God. Despite </a:t>
            </a:r>
            <a:r>
              <a:rPr lang="en-US" sz="1200" b="0" i="0" kern="1200" dirty="0" err="1" smtClean="0">
                <a:solidFill>
                  <a:schemeClr val="tx1"/>
                </a:solidFill>
                <a:latin typeface="+mn-lt"/>
                <a:ea typeface="+mn-ea"/>
                <a:cs typeface="+mn-cs"/>
              </a:rPr>
              <a:t>Legree's</a:t>
            </a:r>
            <a:r>
              <a:rPr lang="en-US" sz="1200" b="0" i="0" kern="1200" dirty="0" smtClean="0">
                <a:solidFill>
                  <a:schemeClr val="tx1"/>
                </a:solidFill>
                <a:latin typeface="+mn-lt"/>
                <a:ea typeface="+mn-ea"/>
                <a:cs typeface="+mn-cs"/>
              </a:rPr>
              <a:t> cruelty, however, Tom refuses to stop reading his Bible and comforting the other slaves as best he can. While at the plantation, Tom meets </a:t>
            </a:r>
            <a:r>
              <a:rPr lang="en-US" sz="1200" b="0" i="0" kern="1200" dirty="0" err="1" smtClean="0">
                <a:solidFill>
                  <a:schemeClr val="tx1"/>
                </a:solidFill>
                <a:latin typeface="+mn-lt"/>
                <a:ea typeface="+mn-ea"/>
                <a:cs typeface="+mn-cs"/>
              </a:rPr>
              <a:t>Cassy</a:t>
            </a:r>
            <a:r>
              <a:rPr lang="en-US" sz="1200" b="0" i="0" kern="1200" dirty="0" smtClean="0">
                <a:solidFill>
                  <a:schemeClr val="tx1"/>
                </a:solidFill>
                <a:latin typeface="+mn-lt"/>
                <a:ea typeface="+mn-ea"/>
                <a:cs typeface="+mn-cs"/>
              </a:rPr>
              <a:t>, another of </a:t>
            </a:r>
            <a:r>
              <a:rPr lang="en-US" sz="1200" b="0" i="0" kern="1200" dirty="0" err="1" smtClean="0">
                <a:solidFill>
                  <a:schemeClr val="tx1"/>
                </a:solidFill>
                <a:latin typeface="+mn-lt"/>
                <a:ea typeface="+mn-ea"/>
                <a:cs typeface="+mn-cs"/>
              </a:rPr>
              <a:t>Legree's</a:t>
            </a:r>
            <a:r>
              <a:rPr lang="en-US" sz="1200" b="0" i="0" kern="1200" dirty="0" smtClean="0">
                <a:solidFill>
                  <a:schemeClr val="tx1"/>
                </a:solidFill>
                <a:latin typeface="+mn-lt"/>
                <a:ea typeface="+mn-ea"/>
                <a:cs typeface="+mn-cs"/>
              </a:rPr>
              <a:t> slaves. </a:t>
            </a:r>
            <a:r>
              <a:rPr lang="en-US" sz="1200" b="0" i="0" kern="1200" dirty="0" err="1" smtClean="0">
                <a:solidFill>
                  <a:schemeClr val="tx1"/>
                </a:solidFill>
                <a:latin typeface="+mn-lt"/>
                <a:ea typeface="+mn-ea"/>
                <a:cs typeface="+mn-cs"/>
              </a:rPr>
              <a:t>Cassy</a:t>
            </a:r>
            <a:r>
              <a:rPr lang="en-US" sz="1200" b="0" i="0" kern="1200" dirty="0" smtClean="0">
                <a:solidFill>
                  <a:schemeClr val="tx1"/>
                </a:solidFill>
                <a:latin typeface="+mn-lt"/>
                <a:ea typeface="+mn-ea"/>
                <a:cs typeface="+mn-cs"/>
              </a:rPr>
              <a:t> was previously separated from her son and daughter when they were sold; unable to endure the pain of seeing another child sold, she killed her third child.</a:t>
            </a:r>
          </a:p>
          <a:p>
            <a:r>
              <a:rPr lang="en-US" sz="1200" b="0" i="0" kern="1200" dirty="0" smtClean="0">
                <a:solidFill>
                  <a:schemeClr val="tx1"/>
                </a:solidFill>
                <a:latin typeface="+mn-lt"/>
                <a:ea typeface="+mn-ea"/>
                <a:cs typeface="+mn-cs"/>
              </a:rPr>
              <a:t>At this point Tom </a:t>
            </a:r>
            <a:r>
              <a:rPr lang="en-US" sz="1200" b="0" i="0" kern="1200" dirty="0" err="1" smtClean="0">
                <a:solidFill>
                  <a:schemeClr val="tx1"/>
                </a:solidFill>
                <a:latin typeface="+mn-lt"/>
                <a:ea typeface="+mn-ea"/>
                <a:cs typeface="+mn-cs"/>
              </a:rPr>
              <a:t>Loker</a:t>
            </a:r>
            <a:r>
              <a:rPr lang="en-US" sz="1200" b="0" i="0" kern="1200" dirty="0" smtClean="0">
                <a:solidFill>
                  <a:schemeClr val="tx1"/>
                </a:solidFill>
                <a:latin typeface="+mn-lt"/>
                <a:ea typeface="+mn-ea"/>
                <a:cs typeface="+mn-cs"/>
              </a:rPr>
              <a:t> returns to the story. </a:t>
            </a:r>
            <a:r>
              <a:rPr lang="en-US" sz="1200" b="0" i="0" kern="1200" dirty="0" err="1" smtClean="0">
                <a:solidFill>
                  <a:schemeClr val="tx1"/>
                </a:solidFill>
                <a:latin typeface="+mn-lt"/>
                <a:ea typeface="+mn-ea"/>
                <a:cs typeface="+mn-cs"/>
              </a:rPr>
              <a:t>Loker</a:t>
            </a:r>
            <a:r>
              <a:rPr lang="en-US" sz="1200" b="0" i="0" kern="1200" dirty="0" smtClean="0">
                <a:solidFill>
                  <a:schemeClr val="tx1"/>
                </a:solidFill>
                <a:latin typeface="+mn-lt"/>
                <a:ea typeface="+mn-ea"/>
                <a:cs typeface="+mn-cs"/>
              </a:rPr>
              <a:t> has changed as the result of being healed by the Quakers. George, Eliza, and Harry have also obtained their freedom after crossing into Canada. In Louisiana, Uncle Tom almost succumbs to hopelessness as his faith in God is tested by the hardships of the plantation. However, he has two visions, one of Jesus and one of Eva, which renew his resolve to remain a faithful Christian, even unto death. He encourages </a:t>
            </a:r>
            <a:r>
              <a:rPr lang="en-US" sz="1200" b="0" i="0" kern="1200" dirty="0" err="1" smtClean="0">
                <a:solidFill>
                  <a:schemeClr val="tx1"/>
                </a:solidFill>
                <a:latin typeface="+mn-lt"/>
                <a:ea typeface="+mn-ea"/>
                <a:cs typeface="+mn-cs"/>
              </a:rPr>
              <a:t>Cassy</a:t>
            </a:r>
            <a:r>
              <a:rPr lang="en-US" sz="1200" b="0" i="0" kern="1200" dirty="0" smtClean="0">
                <a:solidFill>
                  <a:schemeClr val="tx1"/>
                </a:solidFill>
                <a:latin typeface="+mn-lt"/>
                <a:ea typeface="+mn-ea"/>
                <a:cs typeface="+mn-cs"/>
              </a:rPr>
              <a:t> to escape, which she does, taking </a:t>
            </a:r>
            <a:r>
              <a:rPr lang="en-US" sz="1200" b="0" i="0" kern="1200" dirty="0" err="1" smtClean="0">
                <a:solidFill>
                  <a:schemeClr val="tx1"/>
                </a:solidFill>
                <a:latin typeface="+mn-lt"/>
                <a:ea typeface="+mn-ea"/>
                <a:cs typeface="+mn-cs"/>
              </a:rPr>
              <a:t>Emmeline</a:t>
            </a:r>
            <a:r>
              <a:rPr lang="en-US" sz="1200" b="0" i="0" kern="1200" dirty="0" smtClean="0">
                <a:solidFill>
                  <a:schemeClr val="tx1"/>
                </a:solidFill>
                <a:latin typeface="+mn-lt"/>
                <a:ea typeface="+mn-ea"/>
                <a:cs typeface="+mn-cs"/>
              </a:rPr>
              <a:t> with her. When Tom refuses to tell </a:t>
            </a:r>
            <a:r>
              <a:rPr lang="en-US" sz="1200" b="0" i="0" kern="1200" dirty="0" err="1" smtClean="0">
                <a:solidFill>
                  <a:schemeClr val="tx1"/>
                </a:solidFill>
                <a:latin typeface="+mn-lt"/>
                <a:ea typeface="+mn-ea"/>
                <a:cs typeface="+mn-cs"/>
              </a:rPr>
              <a:t>Legree</a:t>
            </a:r>
            <a:r>
              <a:rPr lang="en-US" sz="1200" b="0" i="0" kern="1200" dirty="0" smtClean="0">
                <a:solidFill>
                  <a:schemeClr val="tx1"/>
                </a:solidFill>
                <a:latin typeface="+mn-lt"/>
                <a:ea typeface="+mn-ea"/>
                <a:cs typeface="+mn-cs"/>
              </a:rPr>
              <a:t> where </a:t>
            </a:r>
            <a:r>
              <a:rPr lang="en-US" sz="1200" b="0" i="0" kern="1200" dirty="0" err="1" smtClean="0">
                <a:solidFill>
                  <a:schemeClr val="tx1"/>
                </a:solidFill>
                <a:latin typeface="+mn-lt"/>
                <a:ea typeface="+mn-ea"/>
                <a:cs typeface="+mn-cs"/>
              </a:rPr>
              <a:t>Cassy</a:t>
            </a:r>
            <a:r>
              <a:rPr lang="en-US" sz="1200" b="0" i="0" kern="1200" dirty="0" smtClean="0">
                <a:solidFill>
                  <a:schemeClr val="tx1"/>
                </a:solidFill>
                <a:latin typeface="+mn-lt"/>
                <a:ea typeface="+mn-ea"/>
                <a:cs typeface="+mn-cs"/>
              </a:rPr>
              <a:t> and </a:t>
            </a:r>
            <a:r>
              <a:rPr lang="en-US" sz="1200" b="0" i="0" kern="1200" dirty="0" err="1" smtClean="0">
                <a:solidFill>
                  <a:schemeClr val="tx1"/>
                </a:solidFill>
                <a:latin typeface="+mn-lt"/>
                <a:ea typeface="+mn-ea"/>
                <a:cs typeface="+mn-cs"/>
              </a:rPr>
              <a:t>Emmeline</a:t>
            </a:r>
            <a:r>
              <a:rPr lang="en-US" sz="1200" b="0" i="0" kern="1200" dirty="0" smtClean="0">
                <a:solidFill>
                  <a:schemeClr val="tx1"/>
                </a:solidFill>
                <a:latin typeface="+mn-lt"/>
                <a:ea typeface="+mn-ea"/>
                <a:cs typeface="+mn-cs"/>
              </a:rPr>
              <a:t> have gone, </a:t>
            </a:r>
            <a:r>
              <a:rPr lang="en-US" sz="1200" b="0" i="0" kern="1200" dirty="0" err="1" smtClean="0">
                <a:solidFill>
                  <a:schemeClr val="tx1"/>
                </a:solidFill>
                <a:latin typeface="+mn-lt"/>
                <a:ea typeface="+mn-ea"/>
                <a:cs typeface="+mn-cs"/>
              </a:rPr>
              <a:t>Legree</a:t>
            </a:r>
            <a:r>
              <a:rPr lang="en-US" sz="1200" b="0" i="0" kern="1200" dirty="0" smtClean="0">
                <a:solidFill>
                  <a:schemeClr val="tx1"/>
                </a:solidFill>
                <a:latin typeface="+mn-lt"/>
                <a:ea typeface="+mn-ea"/>
                <a:cs typeface="+mn-cs"/>
              </a:rPr>
              <a:t> orders his overseers to kill Tom. As Tom is dying, he forgives the overseers who savagely beat him. Humbled by the character of the man they have killed, both men become Christians. Very shortly before Tom's death, George Shelby (Arthur Shelby's son) arrives to buy Tom’s freedom but finds he is too late.</a:t>
            </a:r>
          </a:p>
          <a:p>
            <a:r>
              <a:rPr lang="en-US" sz="1200" b="1" i="0" kern="1200" dirty="0" smtClean="0">
                <a:solidFill>
                  <a:schemeClr val="tx1"/>
                </a:solidFill>
                <a:latin typeface="+mn-lt"/>
                <a:ea typeface="+mn-ea"/>
                <a:cs typeface="+mn-cs"/>
              </a:rPr>
              <a:t>Final section</a:t>
            </a:r>
          </a:p>
          <a:p>
            <a:r>
              <a:rPr lang="en-US" sz="1200" b="0" i="0" kern="1200" dirty="0" smtClean="0">
                <a:solidFill>
                  <a:schemeClr val="tx1"/>
                </a:solidFill>
                <a:latin typeface="+mn-lt"/>
                <a:ea typeface="+mn-ea"/>
                <a:cs typeface="+mn-cs"/>
              </a:rPr>
              <a:t>On their boat ride to freedom, </a:t>
            </a:r>
            <a:r>
              <a:rPr lang="en-US" sz="1200" b="0" i="0" kern="1200" dirty="0" err="1" smtClean="0">
                <a:solidFill>
                  <a:schemeClr val="tx1"/>
                </a:solidFill>
                <a:latin typeface="+mn-lt"/>
                <a:ea typeface="+mn-ea"/>
                <a:cs typeface="+mn-cs"/>
              </a:rPr>
              <a:t>Cassy</a:t>
            </a:r>
            <a:r>
              <a:rPr lang="en-US" sz="1200" b="0" i="0" kern="1200" dirty="0" smtClean="0">
                <a:solidFill>
                  <a:schemeClr val="tx1"/>
                </a:solidFill>
                <a:latin typeface="+mn-lt"/>
                <a:ea typeface="+mn-ea"/>
                <a:cs typeface="+mn-cs"/>
              </a:rPr>
              <a:t> and </a:t>
            </a:r>
            <a:r>
              <a:rPr lang="en-US" sz="1200" b="0" i="0" kern="1200" dirty="0" err="1" smtClean="0">
                <a:solidFill>
                  <a:schemeClr val="tx1"/>
                </a:solidFill>
                <a:latin typeface="+mn-lt"/>
                <a:ea typeface="+mn-ea"/>
                <a:cs typeface="+mn-cs"/>
              </a:rPr>
              <a:t>Emmeline</a:t>
            </a:r>
            <a:r>
              <a:rPr lang="en-US" sz="1200" b="0" i="0" kern="1200" dirty="0" smtClean="0">
                <a:solidFill>
                  <a:schemeClr val="tx1"/>
                </a:solidFill>
                <a:latin typeface="+mn-lt"/>
                <a:ea typeface="+mn-ea"/>
                <a:cs typeface="+mn-cs"/>
              </a:rPr>
              <a:t> meet George Harris' sister and accompany her to Canada. </a:t>
            </a:r>
            <a:r>
              <a:rPr lang="en-US" sz="1200" b="0" i="0" kern="1200" dirty="0" err="1" smtClean="0">
                <a:solidFill>
                  <a:schemeClr val="tx1"/>
                </a:solidFill>
                <a:latin typeface="+mn-lt"/>
                <a:ea typeface="+mn-ea"/>
                <a:cs typeface="+mn-cs"/>
              </a:rPr>
              <a:t>Cassy</a:t>
            </a:r>
            <a:r>
              <a:rPr lang="en-US" sz="1200" b="0" i="0" kern="1200" dirty="0" smtClean="0">
                <a:solidFill>
                  <a:schemeClr val="tx1"/>
                </a:solidFill>
                <a:latin typeface="+mn-lt"/>
                <a:ea typeface="+mn-ea"/>
                <a:cs typeface="+mn-cs"/>
              </a:rPr>
              <a:t> discovers that Eliza is her long-lost daughter who was sold as a child. Now that their family is together again, they travel to France and eventually </a:t>
            </a:r>
            <a:r>
              <a:rPr lang="en-US" sz="1200" b="0" i="0" u="none" strike="noStrike" kern="1200" dirty="0" smtClean="0">
                <a:solidFill>
                  <a:schemeClr val="tx1"/>
                </a:solidFill>
                <a:latin typeface="+mn-lt"/>
                <a:ea typeface="+mn-ea"/>
                <a:cs typeface="+mn-cs"/>
                <a:hlinkClick r:id="rId10" tooltip="Liberia"/>
              </a:rPr>
              <a:t>Liberia</a:t>
            </a:r>
            <a:r>
              <a:rPr lang="en-US" sz="1200" b="0" i="0" kern="1200" dirty="0" smtClean="0">
                <a:solidFill>
                  <a:schemeClr val="tx1"/>
                </a:solidFill>
                <a:latin typeface="+mn-lt"/>
                <a:ea typeface="+mn-ea"/>
                <a:cs typeface="+mn-cs"/>
              </a:rPr>
              <a:t>, the African nation created for former American slaves. George Shelby returns to the Kentucky farm and frees all his slaves. George tells them to remember Tom's sacrifice and his belief in the true meaning of Christianity.</a:t>
            </a:r>
          </a:p>
          <a:p>
            <a:r>
              <a:rPr lang="en-US" dirty="0" smtClean="0">
                <a:hlinkClick r:id="rId11"/>
              </a:rPr>
              <a:t>http://en.wikipedia.org/wiki/Uncle_Tom's_Cabin</a:t>
            </a:r>
            <a:endParaRPr lang="en-US" dirty="0"/>
          </a:p>
        </p:txBody>
      </p:sp>
      <p:sp>
        <p:nvSpPr>
          <p:cNvPr id="4" name="Slide Number Placeholder 3"/>
          <p:cNvSpPr>
            <a:spLocks noGrp="1"/>
          </p:cNvSpPr>
          <p:nvPr>
            <p:ph type="sldNum" sz="quarter" idx="10"/>
          </p:nvPr>
        </p:nvSpPr>
        <p:spPr/>
        <p:txBody>
          <a:bodyPr/>
          <a:lstStyle/>
          <a:p>
            <a:fld id="{FF07562B-4875-4031-A5F3-09C9004044B3}"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1" kern="1200" dirty="0" err="1" smtClean="0">
                <a:solidFill>
                  <a:schemeClr val="tx1"/>
                </a:solidFill>
                <a:latin typeface="+mn-lt"/>
                <a:ea typeface="+mn-ea"/>
                <a:cs typeface="+mn-cs"/>
              </a:rPr>
              <a:t>Dred</a:t>
            </a:r>
            <a:r>
              <a:rPr lang="en-US" sz="1200" b="1" kern="1200" dirty="0" smtClean="0">
                <a:solidFill>
                  <a:schemeClr val="tx1"/>
                </a:solidFill>
                <a:latin typeface="+mn-lt"/>
                <a:ea typeface="+mn-ea"/>
                <a:cs typeface="+mn-cs"/>
              </a:rPr>
              <a:t> Scott Chronology</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1800:  Born a slave in southeast Virginia</a:t>
            </a:r>
          </a:p>
          <a:p>
            <a:r>
              <a:rPr lang="en-US" sz="1200" kern="1200" dirty="0" smtClean="0">
                <a:solidFill>
                  <a:schemeClr val="tx1"/>
                </a:solidFill>
                <a:latin typeface="+mn-lt"/>
                <a:ea typeface="+mn-ea"/>
                <a:cs typeface="+mn-cs"/>
              </a:rPr>
              <a:t>1830:  His master, Peter Blow, brings </a:t>
            </a:r>
            <a:r>
              <a:rPr lang="en-US" sz="1200" kern="1200" dirty="0" err="1" smtClean="0">
                <a:solidFill>
                  <a:schemeClr val="tx1"/>
                </a:solidFill>
                <a:latin typeface="+mn-lt"/>
                <a:ea typeface="+mn-ea"/>
                <a:cs typeface="+mn-cs"/>
              </a:rPr>
              <a:t>Dred</a:t>
            </a:r>
            <a:r>
              <a:rPr lang="en-US" sz="1200" kern="1200" dirty="0" smtClean="0">
                <a:solidFill>
                  <a:schemeClr val="tx1"/>
                </a:solidFill>
                <a:latin typeface="+mn-lt"/>
                <a:ea typeface="+mn-ea"/>
                <a:cs typeface="+mn-cs"/>
              </a:rPr>
              <a:t> to St. Louis. Within the next few years Peter Blow dies and leaves </a:t>
            </a:r>
            <a:r>
              <a:rPr lang="en-US" sz="1200" kern="1200" dirty="0" err="1" smtClean="0">
                <a:solidFill>
                  <a:schemeClr val="tx1"/>
                </a:solidFill>
                <a:latin typeface="+mn-lt"/>
                <a:ea typeface="+mn-ea"/>
                <a:cs typeface="+mn-cs"/>
              </a:rPr>
              <a:t>Dred</a:t>
            </a:r>
            <a:r>
              <a:rPr lang="en-US" sz="1200" kern="1200" dirty="0" smtClean="0">
                <a:solidFill>
                  <a:schemeClr val="tx1"/>
                </a:solidFill>
                <a:latin typeface="+mn-lt"/>
                <a:ea typeface="+mn-ea"/>
                <a:cs typeface="+mn-cs"/>
              </a:rPr>
              <a:t> Scott to his daughter.</a:t>
            </a:r>
          </a:p>
          <a:p>
            <a:r>
              <a:rPr lang="en-US" sz="1200" kern="1200" dirty="0" smtClean="0">
                <a:solidFill>
                  <a:schemeClr val="tx1"/>
                </a:solidFill>
                <a:latin typeface="+mn-lt"/>
                <a:ea typeface="+mn-ea"/>
                <a:cs typeface="+mn-cs"/>
              </a:rPr>
              <a:t>1833:  Sold to Dr. Emerson, a surgeon in the United States Army stationed at Jefferson Barracks.</a:t>
            </a:r>
          </a:p>
          <a:p>
            <a:r>
              <a:rPr lang="en-US" sz="1200" kern="1200" dirty="0" smtClean="0">
                <a:solidFill>
                  <a:schemeClr val="tx1"/>
                </a:solidFill>
                <a:latin typeface="+mn-lt"/>
                <a:ea typeface="+mn-ea"/>
                <a:cs typeface="+mn-cs"/>
              </a:rPr>
              <a:t>1834:  Dr. Emerson moves with his unit to Fort Armstrong at Rock Island, Illinois, and takes </a:t>
            </a:r>
            <a:r>
              <a:rPr lang="en-US" sz="1200" kern="1200" dirty="0" err="1" smtClean="0">
                <a:solidFill>
                  <a:schemeClr val="tx1"/>
                </a:solidFill>
                <a:latin typeface="+mn-lt"/>
                <a:ea typeface="+mn-ea"/>
                <a:cs typeface="+mn-cs"/>
              </a:rPr>
              <a:t>Dred</a:t>
            </a:r>
            <a:r>
              <a:rPr lang="en-US" sz="1200" kern="1200" dirty="0" smtClean="0">
                <a:solidFill>
                  <a:schemeClr val="tx1"/>
                </a:solidFill>
                <a:latin typeface="+mn-lt"/>
                <a:ea typeface="+mn-ea"/>
                <a:cs typeface="+mn-cs"/>
              </a:rPr>
              <a:t> along. Under the Northwest Ordinance of 1787 and the State constitution of 1818, slavery is prohibited in Illinois. However, Army and Navy officers do not consider themselves to be citizens of a State merely because they are stationed there.</a:t>
            </a:r>
          </a:p>
          <a:p>
            <a:r>
              <a:rPr lang="en-US" sz="1200" kern="1200" dirty="0" smtClean="0">
                <a:solidFill>
                  <a:schemeClr val="tx1"/>
                </a:solidFill>
                <a:latin typeface="+mn-lt"/>
                <a:ea typeface="+mn-ea"/>
                <a:cs typeface="+mn-cs"/>
              </a:rPr>
              <a:t>1836:   Dr. Emerson is transferred to Fort </a:t>
            </a:r>
            <a:r>
              <a:rPr lang="en-US" sz="1200" kern="1200" dirty="0" err="1" smtClean="0">
                <a:solidFill>
                  <a:schemeClr val="tx1"/>
                </a:solidFill>
                <a:latin typeface="+mn-lt"/>
                <a:ea typeface="+mn-ea"/>
                <a:cs typeface="+mn-cs"/>
              </a:rPr>
              <a:t>Snelling</a:t>
            </a:r>
            <a:r>
              <a:rPr lang="en-US" sz="1200" kern="1200" dirty="0" smtClean="0">
                <a:solidFill>
                  <a:schemeClr val="tx1"/>
                </a:solidFill>
                <a:latin typeface="+mn-lt"/>
                <a:ea typeface="+mn-ea"/>
                <a:cs typeface="+mn-cs"/>
              </a:rPr>
              <a:t> on the west side of the Mississippi in what is now Minnesota. Dr. Emerson takes </a:t>
            </a:r>
            <a:r>
              <a:rPr lang="en-US" sz="1200" kern="1200" dirty="0" err="1" smtClean="0">
                <a:solidFill>
                  <a:schemeClr val="tx1"/>
                </a:solidFill>
                <a:latin typeface="+mn-lt"/>
                <a:ea typeface="+mn-ea"/>
                <a:cs typeface="+mn-cs"/>
              </a:rPr>
              <a:t>Dred</a:t>
            </a:r>
            <a:r>
              <a:rPr lang="en-US" sz="1200" kern="1200" dirty="0" smtClean="0">
                <a:solidFill>
                  <a:schemeClr val="tx1"/>
                </a:solidFill>
                <a:latin typeface="+mn-lt"/>
                <a:ea typeface="+mn-ea"/>
                <a:cs typeface="+mn-cs"/>
              </a:rPr>
              <a:t> along, although Fort </a:t>
            </a:r>
            <a:r>
              <a:rPr lang="en-US" sz="1200" kern="1200" dirty="0" err="1" smtClean="0">
                <a:solidFill>
                  <a:schemeClr val="tx1"/>
                </a:solidFill>
                <a:latin typeface="+mn-lt"/>
                <a:ea typeface="+mn-ea"/>
                <a:cs typeface="+mn-cs"/>
              </a:rPr>
              <a:t>Snelling</a:t>
            </a:r>
            <a:r>
              <a:rPr lang="en-US" sz="1200" kern="1200" dirty="0" smtClean="0">
                <a:solidFill>
                  <a:schemeClr val="tx1"/>
                </a:solidFill>
                <a:latin typeface="+mn-lt"/>
                <a:ea typeface="+mn-ea"/>
                <a:cs typeface="+mn-cs"/>
              </a:rPr>
              <a:t> is in a territory from which slavery was barred by the Missouri Compromise of 1820. Not long after arriving, Dr. Emerson buys a slave woman named Harriet. </a:t>
            </a:r>
            <a:r>
              <a:rPr lang="en-US" sz="1200" kern="1200" dirty="0" err="1" smtClean="0">
                <a:solidFill>
                  <a:schemeClr val="tx1"/>
                </a:solidFill>
                <a:latin typeface="+mn-lt"/>
                <a:ea typeface="+mn-ea"/>
                <a:cs typeface="+mn-cs"/>
              </a:rPr>
              <a:t>Dred</a:t>
            </a:r>
            <a:r>
              <a:rPr lang="en-US" sz="1200" kern="1200" dirty="0" smtClean="0">
                <a:solidFill>
                  <a:schemeClr val="tx1"/>
                </a:solidFill>
                <a:latin typeface="+mn-lt"/>
                <a:ea typeface="+mn-ea"/>
                <a:cs typeface="+mn-cs"/>
              </a:rPr>
              <a:t> and Harriet marry with their master's consent.</a:t>
            </a:r>
          </a:p>
          <a:p>
            <a:r>
              <a:rPr lang="en-US" sz="1200" kern="1200" dirty="0" smtClean="0">
                <a:solidFill>
                  <a:schemeClr val="tx1"/>
                </a:solidFill>
                <a:latin typeface="+mn-lt"/>
                <a:ea typeface="+mn-ea"/>
                <a:cs typeface="+mn-cs"/>
              </a:rPr>
              <a:t>1837:   Dr. Emerson is transferred, probably to Fort Gibson. He leaves his slaves and hires them out to another officer at Fort </a:t>
            </a:r>
            <a:r>
              <a:rPr lang="en-US" sz="1200" kern="1200" dirty="0" err="1" smtClean="0">
                <a:solidFill>
                  <a:schemeClr val="tx1"/>
                </a:solidFill>
                <a:latin typeface="+mn-lt"/>
                <a:ea typeface="+mn-ea"/>
                <a:cs typeface="+mn-cs"/>
              </a:rPr>
              <a:t>Snelling</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1838:   </a:t>
            </a:r>
            <a:r>
              <a:rPr lang="en-US" sz="1200" kern="1200" dirty="0" err="1" smtClean="0">
                <a:solidFill>
                  <a:schemeClr val="tx1"/>
                </a:solidFill>
                <a:latin typeface="+mn-lt"/>
                <a:ea typeface="+mn-ea"/>
                <a:cs typeface="+mn-cs"/>
              </a:rPr>
              <a:t>Dred</a:t>
            </a:r>
            <a:r>
              <a:rPr lang="en-US" sz="1200" kern="1200" dirty="0" smtClean="0">
                <a:solidFill>
                  <a:schemeClr val="tx1"/>
                </a:solidFill>
                <a:latin typeface="+mn-lt"/>
                <a:ea typeface="+mn-ea"/>
                <a:cs typeface="+mn-cs"/>
              </a:rPr>
              <a:t> and Harriet are sent to Dr. Emerson at Jefferson Barracks. En route, on board the steamboat, their first daughter, Eliza, is born.</a:t>
            </a:r>
          </a:p>
          <a:p>
            <a:r>
              <a:rPr lang="en-US" sz="1200" kern="1200" dirty="0" smtClean="0">
                <a:solidFill>
                  <a:schemeClr val="tx1"/>
                </a:solidFill>
                <a:latin typeface="+mn-lt"/>
                <a:ea typeface="+mn-ea"/>
                <a:cs typeface="+mn-cs"/>
              </a:rPr>
              <a:t>1843:   Dr. Emerson dies. The Scotts ware left to his widow, Irene, for the benefit of their minor daughter.</a:t>
            </a:r>
          </a:p>
          <a:p>
            <a:r>
              <a:rPr lang="en-US" sz="1200" kern="1200" dirty="0" smtClean="0">
                <a:solidFill>
                  <a:schemeClr val="tx1"/>
                </a:solidFill>
                <a:latin typeface="+mn-lt"/>
                <a:ea typeface="+mn-ea"/>
                <a:cs typeface="+mn-cs"/>
              </a:rPr>
              <a:t>1846:   On April 6, </a:t>
            </a:r>
            <a:r>
              <a:rPr lang="en-US" sz="1200" kern="1200" dirty="0" err="1" smtClean="0">
                <a:solidFill>
                  <a:schemeClr val="tx1"/>
                </a:solidFill>
                <a:latin typeface="+mn-lt"/>
                <a:ea typeface="+mn-ea"/>
                <a:cs typeface="+mn-cs"/>
              </a:rPr>
              <a:t>Dred</a:t>
            </a:r>
            <a:r>
              <a:rPr lang="en-US" sz="1200" kern="1200" dirty="0" smtClean="0">
                <a:solidFill>
                  <a:schemeClr val="tx1"/>
                </a:solidFill>
                <a:latin typeface="+mn-lt"/>
                <a:ea typeface="+mn-ea"/>
                <a:cs typeface="+mn-cs"/>
              </a:rPr>
              <a:t> and Harriet Scott file separate petitions for their freedom in the St. Louis Courthouse.</a:t>
            </a:r>
          </a:p>
          <a:p>
            <a:r>
              <a:rPr lang="en-US" sz="1200" kern="1200" dirty="0" smtClean="0">
                <a:solidFill>
                  <a:schemeClr val="tx1"/>
                </a:solidFill>
                <a:latin typeface="+mn-lt"/>
                <a:ea typeface="+mn-ea"/>
                <a:cs typeface="+mn-cs"/>
              </a:rPr>
              <a:t>1847:   In a trial held in the Old Courthouse, the Scotts lose their case on a technicality. They are given permission for a second trial by the Missouri Supreme Court.</a:t>
            </a:r>
          </a:p>
          <a:p>
            <a:r>
              <a:rPr lang="en-US" sz="1200" kern="1200" dirty="0" smtClean="0">
                <a:solidFill>
                  <a:schemeClr val="tx1"/>
                </a:solidFill>
                <a:latin typeface="+mn-lt"/>
                <a:ea typeface="+mn-ea"/>
                <a:cs typeface="+mn-cs"/>
              </a:rPr>
              <a:t>1850:   On January 12, in a room on the first floor in the west wing of the Old Courthouse, the Circuit Court of St. Louis County awards </a:t>
            </a:r>
            <a:r>
              <a:rPr lang="en-US" sz="1200" kern="1200" dirty="0" err="1" smtClean="0">
                <a:solidFill>
                  <a:schemeClr val="tx1"/>
                </a:solidFill>
                <a:latin typeface="+mn-lt"/>
                <a:ea typeface="+mn-ea"/>
                <a:cs typeface="+mn-cs"/>
              </a:rPr>
              <a:t>Dred</a:t>
            </a:r>
            <a:r>
              <a:rPr lang="en-US" sz="1200" kern="1200" dirty="0" smtClean="0">
                <a:solidFill>
                  <a:schemeClr val="tx1"/>
                </a:solidFill>
                <a:latin typeface="+mn-lt"/>
                <a:ea typeface="+mn-ea"/>
                <a:cs typeface="+mn-cs"/>
              </a:rPr>
              <a:t> Scott and his family their freedom. Mrs. Irene Emerson appeals to the Missouri Supreme Court.</a:t>
            </a:r>
          </a:p>
          <a:p>
            <a:r>
              <a:rPr lang="en-US" sz="1200" kern="1200" dirty="0" smtClean="0">
                <a:solidFill>
                  <a:schemeClr val="tx1"/>
                </a:solidFill>
                <a:latin typeface="+mn-lt"/>
                <a:ea typeface="+mn-ea"/>
                <a:cs typeface="+mn-cs"/>
              </a:rPr>
              <a:t>1852:   The Missouri Supreme Court, convening in St. Louis, overturns the Circuit Court decision. Missouri breaks with past court decisions and no longer enforces the laws of free states and territories, declaring that "times now are not as they once were." The court defends slavery itself, saying that it places "that unhappy race within the pale of civilized nations."</a:t>
            </a:r>
          </a:p>
          <a:p>
            <a:r>
              <a:rPr lang="en-US" sz="1200" kern="1200" dirty="0" smtClean="0">
                <a:solidFill>
                  <a:schemeClr val="tx1"/>
                </a:solidFill>
                <a:latin typeface="+mn-lt"/>
                <a:ea typeface="+mn-ea"/>
                <a:cs typeface="+mn-cs"/>
              </a:rPr>
              <a:t>1854:   The Scotts file a new suit in Federal Court. John F.A. Sanford of New York, Irene Emerson's brother and agent, is named as defendant. The defense maintains that </a:t>
            </a:r>
            <a:r>
              <a:rPr lang="en-US" sz="1200" kern="1200" dirty="0" err="1" smtClean="0">
                <a:solidFill>
                  <a:schemeClr val="tx1"/>
                </a:solidFill>
                <a:latin typeface="+mn-lt"/>
                <a:ea typeface="+mn-ea"/>
                <a:cs typeface="+mn-cs"/>
              </a:rPr>
              <a:t>Dred</a:t>
            </a:r>
            <a:r>
              <a:rPr lang="en-US" sz="1200" kern="1200" dirty="0" smtClean="0">
                <a:solidFill>
                  <a:schemeClr val="tx1"/>
                </a:solidFill>
                <a:latin typeface="+mn-lt"/>
                <a:ea typeface="+mn-ea"/>
                <a:cs typeface="+mn-cs"/>
              </a:rPr>
              <a:t> Scott is not a citizen, and thus has no right to sue in court. The court upholds the right of Scott to sue, but the jury finds that he and his family are still slaves. The Scotts' lawyer, Roswell B. Field (father of the poet Eugene Field) appeals to the Supreme Court of the United States.</a:t>
            </a:r>
          </a:p>
          <a:p>
            <a:r>
              <a:rPr lang="en-US" sz="1200" kern="1200" dirty="0" smtClean="0">
                <a:solidFill>
                  <a:schemeClr val="tx1"/>
                </a:solidFill>
                <a:latin typeface="+mn-lt"/>
                <a:ea typeface="+mn-ea"/>
                <a:cs typeface="+mn-cs"/>
              </a:rPr>
              <a:t>1856:   In an atmosphere of increasing distrust between North and 1857 South, the </a:t>
            </a:r>
            <a:r>
              <a:rPr lang="en-US" sz="1200" kern="1200" dirty="0" err="1" smtClean="0">
                <a:solidFill>
                  <a:schemeClr val="tx1"/>
                </a:solidFill>
                <a:latin typeface="+mn-lt"/>
                <a:ea typeface="+mn-ea"/>
                <a:cs typeface="+mn-cs"/>
              </a:rPr>
              <a:t>Dred</a:t>
            </a:r>
            <a:r>
              <a:rPr lang="en-US" sz="1200" kern="1200" dirty="0" smtClean="0">
                <a:solidFill>
                  <a:schemeClr val="tx1"/>
                </a:solidFill>
                <a:latin typeface="+mn-lt"/>
                <a:ea typeface="+mn-ea"/>
                <a:cs typeface="+mn-cs"/>
              </a:rPr>
              <a:t> Scott case is considered by the U.S. Supreme Court. Montgomery Blair and George T. Curtis argue on behalf of the Scotts; Revered Jonson and Henry S. Geyer for Sanford. On March 6, 1857, Chief Justice Roger B. Taney reads the official opinion of the court.</a:t>
            </a:r>
          </a:p>
          <a:p>
            <a:endParaRPr lang="en-US" dirty="0"/>
          </a:p>
        </p:txBody>
      </p:sp>
      <p:sp>
        <p:nvSpPr>
          <p:cNvPr id="4" name="Slide Number Placeholder 3"/>
          <p:cNvSpPr>
            <a:spLocks noGrp="1"/>
          </p:cNvSpPr>
          <p:nvPr>
            <p:ph type="sldNum" sz="quarter" idx="10"/>
          </p:nvPr>
        </p:nvSpPr>
        <p:spPr/>
        <p:txBody>
          <a:bodyPr/>
          <a:lstStyle/>
          <a:p>
            <a:fld id="{FF07562B-4875-4031-A5F3-09C9004044B3}"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C295150-4FD7-4802-B0EB-D52217513A72}" type="datetime1">
              <a:rPr lang="en-US" smtClean="0"/>
              <a:pPr/>
              <a:t>5/1/2013</a:t>
            </a:fld>
            <a:endParaRPr lang="en-US" dirty="0"/>
          </a:p>
        </p:txBody>
      </p:sp>
      <p:sp>
        <p:nvSpPr>
          <p:cNvPr id="16" name="Slide Number Placeholder 15"/>
          <p:cNvSpPr>
            <a:spLocks noGrp="1"/>
          </p:cNvSpPr>
          <p:nvPr>
            <p:ph type="sldNum" sz="quarter" idx="11"/>
          </p:nvPr>
        </p:nvSpPr>
        <p:spPr/>
        <p:txBody>
          <a:bodyPr/>
          <a:lstStyle/>
          <a:p>
            <a:fld id="{F36DD0FD-55B0-48C4-8AF2-8A69533EDFC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9B640-CC36-4A0C-AF8C-1025E8F606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9BEE1-3BAB-4052-81DB-F16365526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endParaRPr lang="en-US"/>
          </a:p>
        </p:txBody>
      </p:sp>
      <p:sp>
        <p:nvSpPr>
          <p:cNvPr id="15" name="Slide Number Placeholder 14"/>
          <p:cNvSpPr>
            <a:spLocks noGrp="1"/>
          </p:cNvSpPr>
          <p:nvPr>
            <p:ph type="sldNum" sz="quarter" idx="15"/>
          </p:nvPr>
        </p:nvSpPr>
        <p:spPr/>
        <p:txBody>
          <a:bodyPr/>
          <a:lstStyle>
            <a:lvl1pPr algn="ctr">
              <a:defRPr/>
            </a:lvl1pPr>
          </a:lstStyle>
          <a:p>
            <a:fld id="{09146509-A992-4185-8B3E-93B2E5B6250D}"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341BC0-1D38-45DC-8DB3-94BBDE86C904}"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1DF5C3-9A5A-4C06-A19F-B4F1630CEDFA}"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CB38083-2F02-4BA0-976C-96A7C93FA387}"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E5E867-CEB9-4A3B-A71A-25C54959E750}"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AE535A-1D8D-4625-A107-323CDF19C5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endParaRPr lang="en-US"/>
          </a:p>
        </p:txBody>
      </p:sp>
      <p:sp>
        <p:nvSpPr>
          <p:cNvPr id="9" name="Slide Number Placeholder 8"/>
          <p:cNvSpPr>
            <a:spLocks noGrp="1"/>
          </p:cNvSpPr>
          <p:nvPr>
            <p:ph type="sldNum" sz="quarter" idx="15"/>
          </p:nvPr>
        </p:nvSpPr>
        <p:spPr/>
        <p:txBody>
          <a:bodyPr/>
          <a:lstStyle/>
          <a:p>
            <a:fld id="{20820F4B-7B76-420E-8DA4-5229A8F9B43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endParaRPr lang="en-US"/>
          </a:p>
        </p:txBody>
      </p:sp>
      <p:sp>
        <p:nvSpPr>
          <p:cNvPr id="9" name="Slide Number Placeholder 8"/>
          <p:cNvSpPr>
            <a:spLocks noGrp="1"/>
          </p:cNvSpPr>
          <p:nvPr>
            <p:ph type="sldNum" sz="quarter" idx="11"/>
          </p:nvPr>
        </p:nvSpPr>
        <p:spPr/>
        <p:txBody>
          <a:bodyPr/>
          <a:lstStyle/>
          <a:p>
            <a:fld id="{91258B9B-0BEE-4219-8D1D-138F09F06B75}"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C29EE3B-24B7-44B2-8E9D-D1D2C6E7C77D}"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0" y="2667000"/>
            <a:ext cx="6019800" cy="1447800"/>
          </a:xfrm>
        </p:spPr>
        <p:txBody>
          <a:bodyPr/>
          <a:lstStyle/>
          <a:p>
            <a:r>
              <a:rPr lang="en-US" sz="4000" b="1" u="sng"/>
              <a:t>CH 15</a:t>
            </a:r>
            <a:br>
              <a:rPr lang="en-US" sz="4000" b="1" u="sng"/>
            </a:br>
            <a:r>
              <a:rPr lang="en-US" sz="4800" b="1"/>
              <a:t>ROAD TO CIVIL WAR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7" name="Picture 7" descr="uncle-toms-cabin"/>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a:xfrm>
            <a:off x="381000" y="381000"/>
            <a:ext cx="3810000" cy="5991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12648" name="Picture 8" descr="stowe_hb"/>
          <p:cNvPicPr>
            <a:picLocks noGrp="1" noChangeAspect="1" noChangeArrowheads="1"/>
          </p:cNvPicPr>
          <p:nvPr>
            <p:ph sz="half" idx="2"/>
          </p:nvPr>
        </p:nvPicPr>
        <p:blipFill rotWithShape="1">
          <a:blip r:embed="rId4" cstate="print">
            <a:extLst>
              <a:ext uri="{28A0092B-C50C-407E-A947-70E740481C1C}">
                <a14:useLocalDpi xmlns:a14="http://schemas.microsoft.com/office/drawing/2010/main" xmlns="" val="0"/>
              </a:ext>
            </a:extLst>
          </a:blip>
          <a:srcRect r="4575" b="4240"/>
          <a:stretch/>
        </p:blipFill>
        <p:spPr>
          <a:xfrm>
            <a:off x="4495800" y="914400"/>
            <a:ext cx="3976607" cy="4495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2647"/>
                                        </p:tgtEl>
                                        <p:attrNameLst>
                                          <p:attrName>style.visibility</p:attrName>
                                        </p:attrNameLst>
                                      </p:cBhvr>
                                      <p:to>
                                        <p:strVal val="visible"/>
                                      </p:to>
                                    </p:set>
                                    <p:animEffect transition="in" filter="fade">
                                      <p:cBhvr>
                                        <p:cTn id="7" dur="2000"/>
                                        <p:tgtEl>
                                          <p:spTgt spid="112647"/>
                                        </p:tgtEl>
                                      </p:cBhvr>
                                    </p:animEffect>
                                  </p:childTnLst>
                                </p:cTn>
                              </p:par>
                              <p:par>
                                <p:cTn id="8" presetID="10" presetClass="entr" presetSubtype="0" fill="hold" nodeType="withEffect">
                                  <p:stCondLst>
                                    <p:cond delay="0"/>
                                  </p:stCondLst>
                                  <p:childTnLst>
                                    <p:set>
                                      <p:cBhvr>
                                        <p:cTn id="9" dur="1" fill="hold">
                                          <p:stCondLst>
                                            <p:cond delay="0"/>
                                          </p:stCondLst>
                                        </p:cTn>
                                        <p:tgtEl>
                                          <p:spTgt spid="112648"/>
                                        </p:tgtEl>
                                        <p:attrNameLst>
                                          <p:attrName>style.visibility</p:attrName>
                                        </p:attrNameLst>
                                      </p:cBhvr>
                                      <p:to>
                                        <p:strVal val="visible"/>
                                      </p:to>
                                    </p:set>
                                    <p:animEffect transition="in" filter="fade">
                                      <p:cBhvr>
                                        <p:cTn id="10" dur="2000"/>
                                        <p:tgtEl>
                                          <p:spTgt spid="1126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Chapter 15</a:t>
            </a:r>
          </a:p>
          <a:p>
            <a:r>
              <a:rPr lang="en-US" dirty="0" smtClean="0"/>
              <a:t>Section 2</a:t>
            </a:r>
          </a:p>
          <a:p>
            <a:r>
              <a:rPr lang="en-US" dirty="0" smtClean="0"/>
              <a:t>P483-487</a:t>
            </a:r>
            <a:endParaRPr lang="en-US" dirty="0"/>
          </a:p>
        </p:txBody>
      </p:sp>
      <p:sp>
        <p:nvSpPr>
          <p:cNvPr id="2" name="Title 1"/>
          <p:cNvSpPr>
            <a:spLocks noGrp="1"/>
          </p:cNvSpPr>
          <p:nvPr>
            <p:ph type="ctrTitle"/>
          </p:nvPr>
        </p:nvSpPr>
        <p:spPr/>
        <p:txBody>
          <a:bodyPr/>
          <a:lstStyle/>
          <a:p>
            <a:r>
              <a:rPr lang="en-US" dirty="0" smtClean="0"/>
              <a:t>Trouble in Kansas</a:t>
            </a:r>
            <a:endParaRPr lang="en-US" dirty="0"/>
          </a:p>
        </p:txBody>
      </p:sp>
    </p:spTree>
    <p:extLst>
      <p:ext uri="{BB962C8B-B14F-4D97-AF65-F5344CB8AC3E}">
        <p14:creationId xmlns:p14="http://schemas.microsoft.com/office/powerpoint/2010/main" xmlns="" val="3108952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idx="1"/>
          </p:nvPr>
        </p:nvSpPr>
        <p:spPr>
          <a:xfrm>
            <a:off x="533400" y="1600200"/>
            <a:ext cx="8229600" cy="4495800"/>
          </a:xfrm>
        </p:spPr>
        <p:txBody>
          <a:bodyPr>
            <a:normAutofit lnSpcReduction="10000"/>
          </a:bodyPr>
          <a:lstStyle/>
          <a:p>
            <a:pPr>
              <a:spcBef>
                <a:spcPct val="50000"/>
              </a:spcBef>
            </a:pPr>
            <a:r>
              <a:rPr lang="en-US" sz="2800" b="1" dirty="0">
                <a:solidFill>
                  <a:schemeClr val="bg1"/>
                </a:solidFill>
              </a:rPr>
              <a:t>Franklin Pierce </a:t>
            </a:r>
            <a:r>
              <a:rPr lang="en-US" sz="2800" dirty="0">
                <a:solidFill>
                  <a:schemeClr val="bg1"/>
                </a:solidFill>
              </a:rPr>
              <a:t>was Democratic candidate. </a:t>
            </a:r>
          </a:p>
          <a:p>
            <a:pPr lvl="1">
              <a:spcBef>
                <a:spcPct val="50000"/>
              </a:spcBef>
            </a:pPr>
            <a:r>
              <a:rPr lang="en-US" dirty="0">
                <a:solidFill>
                  <a:schemeClr val="bg1"/>
                </a:solidFill>
              </a:rPr>
              <a:t>Promised to honor Compromise of 1850 and Fugitive Slave Act.</a:t>
            </a:r>
          </a:p>
          <a:p>
            <a:pPr lvl="1">
              <a:spcBef>
                <a:spcPct val="50000"/>
              </a:spcBef>
            </a:pPr>
            <a:r>
              <a:rPr lang="en-US" dirty="0">
                <a:solidFill>
                  <a:schemeClr val="bg1"/>
                </a:solidFill>
              </a:rPr>
              <a:t>Trusted by southerners.</a:t>
            </a:r>
          </a:p>
          <a:p>
            <a:pPr>
              <a:spcBef>
                <a:spcPct val="50000"/>
              </a:spcBef>
            </a:pPr>
            <a:r>
              <a:rPr lang="en-US" sz="2800" dirty="0">
                <a:solidFill>
                  <a:schemeClr val="bg1"/>
                </a:solidFill>
              </a:rPr>
              <a:t>Whig Party chose Winfield Scott, a Mexican War hero.</a:t>
            </a:r>
          </a:p>
          <a:p>
            <a:pPr lvl="1">
              <a:spcBef>
                <a:spcPct val="50000"/>
              </a:spcBef>
            </a:pPr>
            <a:r>
              <a:rPr lang="en-US" dirty="0">
                <a:solidFill>
                  <a:schemeClr val="bg1"/>
                </a:solidFill>
              </a:rPr>
              <a:t>Southerners did not trust Scott because he had not fully supported Compromise of 1850.</a:t>
            </a:r>
          </a:p>
          <a:p>
            <a:pPr>
              <a:spcBef>
                <a:spcPct val="50000"/>
              </a:spcBef>
            </a:pPr>
            <a:r>
              <a:rPr lang="en-US" sz="2800" dirty="0">
                <a:solidFill>
                  <a:schemeClr val="bg1"/>
                </a:solidFill>
              </a:rPr>
              <a:t>Pierce won election by large margin.</a:t>
            </a:r>
          </a:p>
          <a:p>
            <a:endParaRPr lang="en-US" dirty="0"/>
          </a:p>
        </p:txBody>
      </p:sp>
      <p:sp>
        <p:nvSpPr>
          <p:cNvPr id="94210" name="Rectangle 2"/>
          <p:cNvSpPr>
            <a:spLocks noGrp="1" noChangeArrowheads="1"/>
          </p:cNvSpPr>
          <p:nvPr>
            <p:ph type="title"/>
          </p:nvPr>
        </p:nvSpPr>
        <p:spPr>
          <a:xfrm>
            <a:off x="0" y="152400"/>
            <a:ext cx="9144000" cy="1143000"/>
          </a:xfrm>
        </p:spPr>
        <p:txBody>
          <a:bodyPr/>
          <a:lstStyle/>
          <a:p>
            <a:pPr algn="ctr"/>
            <a:r>
              <a:rPr lang="en-US" sz="4200" dirty="0"/>
              <a:t>The Election of 1852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fade">
                                      <p:cBhvr>
                                        <p:cTn id="7" dur="2000"/>
                                        <p:tgtEl>
                                          <p:spTgt spid="942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94211">
                                            <p:txEl>
                                              <p:pRg st="0" end="0"/>
                                            </p:txEl>
                                          </p:spTgt>
                                        </p:tgtEl>
                                        <p:attrNameLst>
                                          <p:attrName>style.visibility</p:attrName>
                                        </p:attrNameLst>
                                      </p:cBhvr>
                                      <p:to>
                                        <p:strVal val="visible"/>
                                      </p:to>
                                    </p:set>
                                    <p:anim calcmode="lin" valueType="num">
                                      <p:cBhvr>
                                        <p:cTn id="12" dur="500" fill="hold"/>
                                        <p:tgtEl>
                                          <p:spTgt spid="94211">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94211">
                                            <p:txEl>
                                              <p:pRg st="0" end="0"/>
                                            </p:txEl>
                                          </p:spTgt>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94211">
                                            <p:txEl>
                                              <p:pRg st="1" end="1"/>
                                            </p:txEl>
                                          </p:spTgt>
                                        </p:tgtEl>
                                        <p:attrNameLst>
                                          <p:attrName>style.visibility</p:attrName>
                                        </p:attrNameLst>
                                      </p:cBhvr>
                                      <p:to>
                                        <p:strVal val="visible"/>
                                      </p:to>
                                    </p:set>
                                    <p:anim calcmode="lin" valueType="num">
                                      <p:cBhvr>
                                        <p:cTn id="16" dur="500" fill="hold"/>
                                        <p:tgtEl>
                                          <p:spTgt spid="94211">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94211">
                                            <p:txEl>
                                              <p:pRg st="1" end="1"/>
                                            </p:txEl>
                                          </p:spTgt>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94211">
                                            <p:txEl>
                                              <p:pRg st="2" end="2"/>
                                            </p:txEl>
                                          </p:spTgt>
                                        </p:tgtEl>
                                        <p:attrNameLst>
                                          <p:attrName>style.visibility</p:attrName>
                                        </p:attrNameLst>
                                      </p:cBhvr>
                                      <p:to>
                                        <p:strVal val="visible"/>
                                      </p:to>
                                    </p:set>
                                    <p:anim calcmode="lin" valueType="num">
                                      <p:cBhvr>
                                        <p:cTn id="20" dur="500" fill="hold"/>
                                        <p:tgtEl>
                                          <p:spTgt spid="94211">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9421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94211">
                                            <p:txEl>
                                              <p:pRg st="3" end="3"/>
                                            </p:txEl>
                                          </p:spTgt>
                                        </p:tgtEl>
                                        <p:attrNameLst>
                                          <p:attrName>style.visibility</p:attrName>
                                        </p:attrNameLst>
                                      </p:cBhvr>
                                      <p:to>
                                        <p:strVal val="visible"/>
                                      </p:to>
                                    </p:set>
                                    <p:anim calcmode="lin" valueType="num">
                                      <p:cBhvr>
                                        <p:cTn id="26" dur="500" fill="hold"/>
                                        <p:tgtEl>
                                          <p:spTgt spid="94211">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94211">
                                            <p:txEl>
                                              <p:pRg st="3" end="3"/>
                                            </p:txEl>
                                          </p:spTgt>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0"/>
                                  </p:stCondLst>
                                  <p:childTnLst>
                                    <p:set>
                                      <p:cBhvr>
                                        <p:cTn id="29" dur="1" fill="hold">
                                          <p:stCondLst>
                                            <p:cond delay="0"/>
                                          </p:stCondLst>
                                        </p:cTn>
                                        <p:tgtEl>
                                          <p:spTgt spid="94211">
                                            <p:txEl>
                                              <p:pRg st="4" end="4"/>
                                            </p:txEl>
                                          </p:spTgt>
                                        </p:tgtEl>
                                        <p:attrNameLst>
                                          <p:attrName>style.visibility</p:attrName>
                                        </p:attrNameLst>
                                      </p:cBhvr>
                                      <p:to>
                                        <p:strVal val="visible"/>
                                      </p:to>
                                    </p:set>
                                    <p:anim calcmode="lin" valueType="num">
                                      <p:cBhvr>
                                        <p:cTn id="30" dur="500" fill="hold"/>
                                        <p:tgtEl>
                                          <p:spTgt spid="94211">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94211">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94211">
                                            <p:txEl>
                                              <p:pRg st="5" end="5"/>
                                            </p:txEl>
                                          </p:spTgt>
                                        </p:tgtEl>
                                        <p:attrNameLst>
                                          <p:attrName>style.visibility</p:attrName>
                                        </p:attrNameLst>
                                      </p:cBhvr>
                                      <p:to>
                                        <p:strVal val="visible"/>
                                      </p:to>
                                    </p:set>
                                    <p:anim calcmode="lin" valueType="num">
                                      <p:cBhvr>
                                        <p:cTn id="36" dur="500" fill="hold"/>
                                        <p:tgtEl>
                                          <p:spTgt spid="94211">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94211">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P spid="942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idx="1"/>
          </p:nvPr>
        </p:nvSpPr>
        <p:spPr>
          <a:xfrm>
            <a:off x="533400" y="1524000"/>
            <a:ext cx="8153400" cy="4419600"/>
          </a:xfrm>
        </p:spPr>
        <p:txBody>
          <a:bodyPr>
            <a:normAutofit lnSpcReduction="10000"/>
          </a:bodyPr>
          <a:lstStyle/>
          <a:p>
            <a:pPr>
              <a:lnSpc>
                <a:spcPct val="90000"/>
              </a:lnSpc>
              <a:spcBef>
                <a:spcPct val="30000"/>
              </a:spcBef>
            </a:pPr>
            <a:r>
              <a:rPr lang="en-US" sz="2800" b="1" dirty="0">
                <a:solidFill>
                  <a:srgbClr val="FF0000"/>
                </a:solidFill>
              </a:rPr>
              <a:t>Stephen Douglas</a:t>
            </a:r>
            <a:r>
              <a:rPr lang="en-US" sz="2800" b="1" dirty="0"/>
              <a:t> </a:t>
            </a:r>
            <a:r>
              <a:rPr lang="en-US" sz="2800" dirty="0">
                <a:solidFill>
                  <a:schemeClr val="bg1"/>
                </a:solidFill>
              </a:rPr>
              <a:t>introduced a bill in Congress to divide the remainder of Louisiana Purchase into two territories—Kansas and Nebraska </a:t>
            </a:r>
            <a:endParaRPr lang="en-US" sz="2800" b="1" dirty="0">
              <a:solidFill>
                <a:schemeClr val="bg1"/>
              </a:solidFill>
            </a:endParaRPr>
          </a:p>
          <a:p>
            <a:pPr>
              <a:lnSpc>
                <a:spcPct val="90000"/>
              </a:lnSpc>
              <a:spcBef>
                <a:spcPct val="30000"/>
              </a:spcBef>
            </a:pPr>
            <a:r>
              <a:rPr lang="en-US" sz="2800" dirty="0">
                <a:solidFill>
                  <a:schemeClr val="bg1"/>
                </a:solidFill>
              </a:rPr>
              <a:t>Would allow people in each territory to decide on slavery</a:t>
            </a:r>
          </a:p>
          <a:p>
            <a:pPr>
              <a:lnSpc>
                <a:spcPct val="90000"/>
              </a:lnSpc>
              <a:spcBef>
                <a:spcPct val="30000"/>
              </a:spcBef>
            </a:pPr>
            <a:r>
              <a:rPr lang="en-US" sz="2800" dirty="0">
                <a:solidFill>
                  <a:schemeClr val="bg1"/>
                </a:solidFill>
              </a:rPr>
              <a:t>Would eliminate the Missouri Compromise’s restriction on slavery north of the 36°30’ line</a:t>
            </a:r>
          </a:p>
          <a:p>
            <a:pPr>
              <a:lnSpc>
                <a:spcPct val="90000"/>
              </a:lnSpc>
              <a:spcBef>
                <a:spcPct val="30000"/>
              </a:spcBef>
            </a:pPr>
            <a:r>
              <a:rPr lang="en-US" sz="2800" dirty="0">
                <a:solidFill>
                  <a:schemeClr val="bg1"/>
                </a:solidFill>
              </a:rPr>
              <a:t>Antislavery northerners were outraged that free territory could be turned into slave territory.</a:t>
            </a:r>
          </a:p>
          <a:p>
            <a:pPr>
              <a:lnSpc>
                <a:spcPct val="90000"/>
              </a:lnSpc>
              <a:spcBef>
                <a:spcPct val="30000"/>
              </a:spcBef>
            </a:pPr>
            <a:r>
              <a:rPr lang="en-US" sz="2800" b="1" dirty="0">
                <a:solidFill>
                  <a:srgbClr val="FF0000"/>
                </a:solidFill>
              </a:rPr>
              <a:t>Kansas-Nebraska Act</a:t>
            </a:r>
            <a:r>
              <a:rPr lang="en-US" sz="2800" dirty="0"/>
              <a:t> </a:t>
            </a:r>
            <a:r>
              <a:rPr lang="en-US" sz="2800" dirty="0">
                <a:solidFill>
                  <a:schemeClr val="bg1"/>
                </a:solidFill>
              </a:rPr>
              <a:t>was passed in 1854 with southern support</a:t>
            </a:r>
            <a:endParaRPr lang="en-US" sz="2800" b="1" dirty="0">
              <a:solidFill>
                <a:schemeClr val="bg1"/>
              </a:solidFill>
            </a:endParaRPr>
          </a:p>
          <a:p>
            <a:pPr>
              <a:lnSpc>
                <a:spcPct val="90000"/>
              </a:lnSpc>
            </a:pPr>
            <a:endParaRPr lang="en-US" sz="2800" dirty="0"/>
          </a:p>
        </p:txBody>
      </p:sp>
      <p:sp>
        <p:nvSpPr>
          <p:cNvPr id="95234" name="Rectangle 2"/>
          <p:cNvSpPr>
            <a:spLocks noGrp="1" noChangeArrowheads="1"/>
          </p:cNvSpPr>
          <p:nvPr>
            <p:ph type="title"/>
          </p:nvPr>
        </p:nvSpPr>
        <p:spPr>
          <a:xfrm>
            <a:off x="0" y="152400"/>
            <a:ext cx="9144000" cy="1143000"/>
          </a:xfrm>
        </p:spPr>
        <p:txBody>
          <a:bodyPr/>
          <a:lstStyle/>
          <a:p>
            <a:pPr algn="ctr"/>
            <a:r>
              <a:rPr lang="en-US" sz="4200" dirty="0"/>
              <a:t>The Kansas-Nebraska 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fade">
                                      <p:cBhvr>
                                        <p:cTn id="7" dur="2000"/>
                                        <p:tgtEl>
                                          <p:spTgt spid="952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95235">
                                            <p:txEl>
                                              <p:pRg st="0" end="0"/>
                                            </p:txEl>
                                          </p:spTgt>
                                        </p:tgtEl>
                                        <p:attrNameLst>
                                          <p:attrName>style.visibility</p:attrName>
                                        </p:attrNameLst>
                                      </p:cBhvr>
                                      <p:to>
                                        <p:strVal val="visible"/>
                                      </p:to>
                                    </p:set>
                                    <p:anim calcmode="lin" valueType="num">
                                      <p:cBhvr>
                                        <p:cTn id="12" dur="500" fill="hold"/>
                                        <p:tgtEl>
                                          <p:spTgt spid="9523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9523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95235">
                                            <p:txEl>
                                              <p:pRg st="1" end="1"/>
                                            </p:txEl>
                                          </p:spTgt>
                                        </p:tgtEl>
                                        <p:attrNameLst>
                                          <p:attrName>style.visibility</p:attrName>
                                        </p:attrNameLst>
                                      </p:cBhvr>
                                      <p:to>
                                        <p:strVal val="visible"/>
                                      </p:to>
                                    </p:set>
                                    <p:anim calcmode="lin" valueType="num">
                                      <p:cBhvr>
                                        <p:cTn id="18" dur="500" fill="hold"/>
                                        <p:tgtEl>
                                          <p:spTgt spid="95235">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9523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95235">
                                            <p:txEl>
                                              <p:pRg st="2" end="2"/>
                                            </p:txEl>
                                          </p:spTgt>
                                        </p:tgtEl>
                                        <p:attrNameLst>
                                          <p:attrName>style.visibility</p:attrName>
                                        </p:attrNameLst>
                                      </p:cBhvr>
                                      <p:to>
                                        <p:strVal val="visible"/>
                                      </p:to>
                                    </p:set>
                                    <p:anim calcmode="lin" valueType="num">
                                      <p:cBhvr>
                                        <p:cTn id="24" dur="500" fill="hold"/>
                                        <p:tgtEl>
                                          <p:spTgt spid="95235">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9523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95235">
                                            <p:txEl>
                                              <p:pRg st="3" end="3"/>
                                            </p:txEl>
                                          </p:spTgt>
                                        </p:tgtEl>
                                        <p:attrNameLst>
                                          <p:attrName>style.visibility</p:attrName>
                                        </p:attrNameLst>
                                      </p:cBhvr>
                                      <p:to>
                                        <p:strVal val="visible"/>
                                      </p:to>
                                    </p:set>
                                    <p:anim calcmode="lin" valueType="num">
                                      <p:cBhvr>
                                        <p:cTn id="30" dur="500" fill="hold"/>
                                        <p:tgtEl>
                                          <p:spTgt spid="95235">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9523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95235">
                                            <p:txEl>
                                              <p:pRg st="4" end="4"/>
                                            </p:txEl>
                                          </p:spTgt>
                                        </p:tgtEl>
                                        <p:attrNameLst>
                                          <p:attrName>style.visibility</p:attrName>
                                        </p:attrNameLst>
                                      </p:cBhvr>
                                      <p:to>
                                        <p:strVal val="visible"/>
                                      </p:to>
                                    </p:set>
                                    <p:anim calcmode="lin" valueType="num">
                                      <p:cBhvr>
                                        <p:cTn id="36" dur="500" fill="hold"/>
                                        <p:tgtEl>
                                          <p:spTgt spid="95235">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9523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P spid="952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2" name="Picture 4" descr="kansasnebraskaact"/>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0" y="685800"/>
            <a:ext cx="9144000" cy="58404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4692"/>
                                        </p:tgtEl>
                                        <p:attrNameLst>
                                          <p:attrName>style.visibility</p:attrName>
                                        </p:attrNameLst>
                                      </p:cBhvr>
                                      <p:to>
                                        <p:strVal val="visible"/>
                                      </p:to>
                                    </p:set>
                                    <p:animEffect transition="in" filter="fade">
                                      <p:cBhvr>
                                        <p:cTn id="7" dur="2000"/>
                                        <p:tgtEl>
                                          <p:spTgt spid="114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idx="1"/>
          </p:nvPr>
        </p:nvSpPr>
        <p:spPr>
          <a:xfrm>
            <a:off x="457200" y="1600200"/>
            <a:ext cx="8305800" cy="4495800"/>
          </a:xfrm>
        </p:spPr>
        <p:txBody>
          <a:bodyPr>
            <a:normAutofit fontScale="92500"/>
          </a:bodyPr>
          <a:lstStyle/>
          <a:p>
            <a:pPr>
              <a:lnSpc>
                <a:spcPct val="90000"/>
              </a:lnSpc>
              <a:spcBef>
                <a:spcPct val="50000"/>
              </a:spcBef>
            </a:pPr>
            <a:r>
              <a:rPr lang="en-US" sz="2600" dirty="0">
                <a:solidFill>
                  <a:schemeClr val="bg1"/>
                </a:solidFill>
              </a:rPr>
              <a:t>Antislavery and pro-slavery groups rushed supporters to Kansas since popular vote would decide the slavery issue.</a:t>
            </a:r>
          </a:p>
          <a:p>
            <a:pPr>
              <a:lnSpc>
                <a:spcPct val="90000"/>
              </a:lnSpc>
              <a:spcBef>
                <a:spcPct val="50000"/>
              </a:spcBef>
            </a:pPr>
            <a:r>
              <a:rPr lang="en-US" sz="2600" dirty="0">
                <a:solidFill>
                  <a:schemeClr val="bg1"/>
                </a:solidFill>
              </a:rPr>
              <a:t>Pro-slavery voters crossed the border to vote, allowing their side to win the vote. </a:t>
            </a:r>
          </a:p>
          <a:p>
            <a:pPr>
              <a:lnSpc>
                <a:spcPct val="90000"/>
              </a:lnSpc>
              <a:spcBef>
                <a:spcPct val="50000"/>
              </a:spcBef>
            </a:pPr>
            <a:r>
              <a:rPr lang="en-US" sz="2600" dirty="0">
                <a:solidFill>
                  <a:schemeClr val="bg1"/>
                </a:solidFill>
              </a:rPr>
              <a:t>The new government created strict laws, including that those who helped fugitive slaves could be put to death.</a:t>
            </a:r>
          </a:p>
          <a:p>
            <a:pPr>
              <a:lnSpc>
                <a:spcPct val="90000"/>
              </a:lnSpc>
              <a:spcBef>
                <a:spcPct val="50000"/>
              </a:spcBef>
            </a:pPr>
            <a:r>
              <a:rPr lang="en-US" sz="2600" dirty="0">
                <a:solidFill>
                  <a:schemeClr val="bg1"/>
                </a:solidFill>
              </a:rPr>
              <a:t>Antislavery group created a new government in protest. </a:t>
            </a:r>
          </a:p>
          <a:p>
            <a:pPr>
              <a:lnSpc>
                <a:spcPct val="90000"/>
              </a:lnSpc>
              <a:spcBef>
                <a:spcPct val="50000"/>
              </a:spcBef>
            </a:pPr>
            <a:r>
              <a:rPr lang="en-US" sz="2600" dirty="0">
                <a:solidFill>
                  <a:schemeClr val="bg1"/>
                </a:solidFill>
              </a:rPr>
              <a:t>President Pierce recognized only pro-slavery legislature.</a:t>
            </a:r>
          </a:p>
          <a:p>
            <a:pPr>
              <a:lnSpc>
                <a:spcPct val="90000"/>
              </a:lnSpc>
              <a:spcBef>
                <a:spcPct val="50000"/>
              </a:spcBef>
            </a:pPr>
            <a:r>
              <a:rPr lang="en-US" sz="2600" dirty="0">
                <a:solidFill>
                  <a:schemeClr val="bg1"/>
                </a:solidFill>
              </a:rPr>
              <a:t>Controversy over slavery affected everyone in Kansas.</a:t>
            </a:r>
          </a:p>
        </p:txBody>
      </p:sp>
      <p:sp>
        <p:nvSpPr>
          <p:cNvPr id="96258" name="Rectangle 2"/>
          <p:cNvSpPr>
            <a:spLocks noGrp="1" noChangeArrowheads="1"/>
          </p:cNvSpPr>
          <p:nvPr>
            <p:ph type="title"/>
          </p:nvPr>
        </p:nvSpPr>
        <p:spPr>
          <a:xfrm>
            <a:off x="0" y="228600"/>
            <a:ext cx="9144000" cy="1143000"/>
          </a:xfrm>
        </p:spPr>
        <p:txBody>
          <a:bodyPr/>
          <a:lstStyle/>
          <a:p>
            <a:pPr algn="ctr"/>
            <a:r>
              <a:rPr lang="en-US" sz="4000" b="1" dirty="0"/>
              <a:t>Kansas Divided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6258"/>
                                        </p:tgtEl>
                                        <p:attrNameLst>
                                          <p:attrName>style.visibility</p:attrName>
                                        </p:attrNameLst>
                                      </p:cBhvr>
                                      <p:to>
                                        <p:strVal val="visible"/>
                                      </p:to>
                                    </p:set>
                                    <p:animEffect transition="in" filter="fade">
                                      <p:cBhvr>
                                        <p:cTn id="7" dur="2000"/>
                                        <p:tgtEl>
                                          <p:spTgt spid="962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96259">
                                            <p:txEl>
                                              <p:pRg st="0" end="0"/>
                                            </p:txEl>
                                          </p:spTgt>
                                        </p:tgtEl>
                                        <p:attrNameLst>
                                          <p:attrName>style.visibility</p:attrName>
                                        </p:attrNameLst>
                                      </p:cBhvr>
                                      <p:to>
                                        <p:strVal val="visible"/>
                                      </p:to>
                                    </p:set>
                                    <p:anim calcmode="lin" valueType="num">
                                      <p:cBhvr>
                                        <p:cTn id="12" dur="500" fill="hold"/>
                                        <p:tgtEl>
                                          <p:spTgt spid="9625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9625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96259">
                                            <p:txEl>
                                              <p:pRg st="1" end="1"/>
                                            </p:txEl>
                                          </p:spTgt>
                                        </p:tgtEl>
                                        <p:attrNameLst>
                                          <p:attrName>style.visibility</p:attrName>
                                        </p:attrNameLst>
                                      </p:cBhvr>
                                      <p:to>
                                        <p:strVal val="visible"/>
                                      </p:to>
                                    </p:set>
                                    <p:anim calcmode="lin" valueType="num">
                                      <p:cBhvr>
                                        <p:cTn id="18" dur="500" fill="hold"/>
                                        <p:tgtEl>
                                          <p:spTgt spid="96259">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9625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96259">
                                            <p:txEl>
                                              <p:pRg st="2" end="2"/>
                                            </p:txEl>
                                          </p:spTgt>
                                        </p:tgtEl>
                                        <p:attrNameLst>
                                          <p:attrName>style.visibility</p:attrName>
                                        </p:attrNameLst>
                                      </p:cBhvr>
                                      <p:to>
                                        <p:strVal val="visible"/>
                                      </p:to>
                                    </p:set>
                                    <p:anim calcmode="lin" valueType="num">
                                      <p:cBhvr>
                                        <p:cTn id="24" dur="500" fill="hold"/>
                                        <p:tgtEl>
                                          <p:spTgt spid="96259">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9625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96259">
                                            <p:txEl>
                                              <p:pRg st="3" end="3"/>
                                            </p:txEl>
                                          </p:spTgt>
                                        </p:tgtEl>
                                        <p:attrNameLst>
                                          <p:attrName>style.visibility</p:attrName>
                                        </p:attrNameLst>
                                      </p:cBhvr>
                                      <p:to>
                                        <p:strVal val="visible"/>
                                      </p:to>
                                    </p:set>
                                    <p:anim calcmode="lin" valueType="num">
                                      <p:cBhvr>
                                        <p:cTn id="30" dur="500" fill="hold"/>
                                        <p:tgtEl>
                                          <p:spTgt spid="96259">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9625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96259">
                                            <p:txEl>
                                              <p:pRg st="4" end="4"/>
                                            </p:txEl>
                                          </p:spTgt>
                                        </p:tgtEl>
                                        <p:attrNameLst>
                                          <p:attrName>style.visibility</p:attrName>
                                        </p:attrNameLst>
                                      </p:cBhvr>
                                      <p:to>
                                        <p:strVal val="visible"/>
                                      </p:to>
                                    </p:set>
                                    <p:anim calcmode="lin" valueType="num">
                                      <p:cBhvr>
                                        <p:cTn id="36" dur="500" fill="hold"/>
                                        <p:tgtEl>
                                          <p:spTgt spid="96259">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9625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96259">
                                            <p:txEl>
                                              <p:pRg st="5" end="5"/>
                                            </p:txEl>
                                          </p:spTgt>
                                        </p:tgtEl>
                                        <p:attrNameLst>
                                          <p:attrName>style.visibility</p:attrName>
                                        </p:attrNameLst>
                                      </p:cBhvr>
                                      <p:to>
                                        <p:strVal val="visible"/>
                                      </p:to>
                                    </p:set>
                                    <p:anim calcmode="lin" valueType="num">
                                      <p:cBhvr>
                                        <p:cTn id="42" dur="500" fill="hold"/>
                                        <p:tgtEl>
                                          <p:spTgt spid="96259">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96259">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P spid="962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457200" y="1371600"/>
            <a:ext cx="8077200" cy="4953000"/>
          </a:xfrm>
        </p:spPr>
        <p:txBody>
          <a:bodyPr>
            <a:normAutofit/>
          </a:bodyPr>
          <a:lstStyle/>
          <a:p>
            <a:pPr>
              <a:lnSpc>
                <a:spcPct val="80000"/>
              </a:lnSpc>
              <a:buFontTx/>
              <a:buNone/>
            </a:pPr>
            <a:r>
              <a:rPr lang="en-US" sz="2400" b="1" dirty="0">
                <a:solidFill>
                  <a:schemeClr val="bg1"/>
                </a:solidFill>
              </a:rPr>
              <a:t>Sack of Lawrence </a:t>
            </a:r>
            <a:endParaRPr lang="en-US" sz="2400" dirty="0">
              <a:solidFill>
                <a:schemeClr val="bg1"/>
              </a:solidFill>
            </a:endParaRPr>
          </a:p>
          <a:p>
            <a:pPr>
              <a:lnSpc>
                <a:spcPct val="80000"/>
              </a:lnSpc>
            </a:pPr>
            <a:r>
              <a:rPr lang="en-US" sz="2400" dirty="0">
                <a:solidFill>
                  <a:schemeClr val="bg1"/>
                </a:solidFill>
              </a:rPr>
              <a:t>Proslavery grand jury charged antislavery government with treason.</a:t>
            </a:r>
          </a:p>
          <a:p>
            <a:pPr>
              <a:lnSpc>
                <a:spcPct val="80000"/>
              </a:lnSpc>
            </a:pPr>
            <a:r>
              <a:rPr lang="en-US" sz="2400" dirty="0">
                <a:solidFill>
                  <a:schemeClr val="bg1"/>
                </a:solidFill>
              </a:rPr>
              <a:t>Proslavery forces attacked city of Lawrence, the location of antislavery leaders.</a:t>
            </a:r>
          </a:p>
          <a:p>
            <a:pPr>
              <a:lnSpc>
                <a:spcPct val="80000"/>
              </a:lnSpc>
              <a:buFontTx/>
              <a:buNone/>
            </a:pPr>
            <a:r>
              <a:rPr lang="en-US" sz="2400" b="1" dirty="0">
                <a:solidFill>
                  <a:schemeClr val="bg1"/>
                </a:solidFill>
              </a:rPr>
              <a:t>John Brown’s Response</a:t>
            </a:r>
          </a:p>
          <a:p>
            <a:pPr>
              <a:lnSpc>
                <a:spcPct val="80000"/>
              </a:lnSpc>
            </a:pPr>
            <a:r>
              <a:rPr lang="en-US" sz="2400" dirty="0">
                <a:solidFill>
                  <a:schemeClr val="bg1"/>
                </a:solidFill>
              </a:rPr>
              <a:t>Abolitionist John Brown and sons killed five pro-slavery men in what was called </a:t>
            </a:r>
            <a:r>
              <a:rPr lang="en-US" sz="2400" b="1" dirty="0">
                <a:solidFill>
                  <a:srgbClr val="FF0000"/>
                </a:solidFill>
              </a:rPr>
              <a:t>Pottawatomie Massacre</a:t>
            </a:r>
            <a:r>
              <a:rPr lang="en-US" sz="2400" dirty="0"/>
              <a:t>.</a:t>
            </a:r>
            <a:endParaRPr lang="en-US" sz="2400" b="1" dirty="0"/>
          </a:p>
          <a:p>
            <a:pPr>
              <a:lnSpc>
                <a:spcPct val="80000"/>
              </a:lnSpc>
            </a:pPr>
            <a:r>
              <a:rPr lang="en-US" sz="2400" dirty="0">
                <a:solidFill>
                  <a:schemeClr val="bg1"/>
                </a:solidFill>
              </a:rPr>
              <a:t>Kansas collapsed into a civil war</a:t>
            </a:r>
            <a:r>
              <a:rPr lang="en-US" sz="2400" dirty="0" smtClean="0">
                <a:solidFill>
                  <a:schemeClr val="bg1"/>
                </a:solidFill>
              </a:rPr>
              <a:t>.</a:t>
            </a:r>
            <a:endParaRPr lang="en-US" sz="2400" dirty="0">
              <a:solidFill>
                <a:schemeClr val="bg1"/>
              </a:solidFill>
            </a:endParaRPr>
          </a:p>
        </p:txBody>
      </p:sp>
      <p:sp>
        <p:nvSpPr>
          <p:cNvPr id="97282" name="Rectangle 2"/>
          <p:cNvSpPr>
            <a:spLocks noGrp="1" noChangeArrowheads="1"/>
          </p:cNvSpPr>
          <p:nvPr>
            <p:ph type="title"/>
          </p:nvPr>
        </p:nvSpPr>
        <p:spPr>
          <a:xfrm>
            <a:off x="0" y="152400"/>
            <a:ext cx="9144000" cy="1143000"/>
          </a:xfrm>
        </p:spPr>
        <p:txBody>
          <a:bodyPr/>
          <a:lstStyle/>
          <a:p>
            <a:pPr algn="ctr"/>
            <a:r>
              <a:rPr lang="en-US" sz="4200" dirty="0"/>
              <a:t>Bleeding Kansas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7282"/>
                                        </p:tgtEl>
                                        <p:attrNameLst>
                                          <p:attrName>style.visibility</p:attrName>
                                        </p:attrNameLst>
                                      </p:cBhvr>
                                      <p:to>
                                        <p:strVal val="visible"/>
                                      </p:to>
                                    </p:set>
                                    <p:animEffect transition="in" filter="fade">
                                      <p:cBhvr>
                                        <p:cTn id="7" dur="2000"/>
                                        <p:tgtEl>
                                          <p:spTgt spid="972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97283">
                                            <p:txEl>
                                              <p:pRg st="0" end="0"/>
                                            </p:txEl>
                                          </p:spTgt>
                                        </p:tgtEl>
                                        <p:attrNameLst>
                                          <p:attrName>style.visibility</p:attrName>
                                        </p:attrNameLst>
                                      </p:cBhvr>
                                      <p:to>
                                        <p:strVal val="visible"/>
                                      </p:to>
                                    </p:set>
                                    <p:anim calcmode="lin" valueType="num">
                                      <p:cBhvr>
                                        <p:cTn id="12" dur="500" fill="hold"/>
                                        <p:tgtEl>
                                          <p:spTgt spid="9728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9728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97283">
                                            <p:txEl>
                                              <p:pRg st="1" end="1"/>
                                            </p:txEl>
                                          </p:spTgt>
                                        </p:tgtEl>
                                        <p:attrNameLst>
                                          <p:attrName>style.visibility</p:attrName>
                                        </p:attrNameLst>
                                      </p:cBhvr>
                                      <p:to>
                                        <p:strVal val="visible"/>
                                      </p:to>
                                    </p:set>
                                    <p:anim calcmode="lin" valueType="num">
                                      <p:cBhvr>
                                        <p:cTn id="18" dur="500" fill="hold"/>
                                        <p:tgtEl>
                                          <p:spTgt spid="9728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9728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97283">
                                            <p:txEl>
                                              <p:pRg st="2" end="2"/>
                                            </p:txEl>
                                          </p:spTgt>
                                        </p:tgtEl>
                                        <p:attrNameLst>
                                          <p:attrName>style.visibility</p:attrName>
                                        </p:attrNameLst>
                                      </p:cBhvr>
                                      <p:to>
                                        <p:strVal val="visible"/>
                                      </p:to>
                                    </p:set>
                                    <p:anim calcmode="lin" valueType="num">
                                      <p:cBhvr>
                                        <p:cTn id="24" dur="500" fill="hold"/>
                                        <p:tgtEl>
                                          <p:spTgt spid="9728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9728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97283">
                                            <p:txEl>
                                              <p:pRg st="3" end="3"/>
                                            </p:txEl>
                                          </p:spTgt>
                                        </p:tgtEl>
                                        <p:attrNameLst>
                                          <p:attrName>style.visibility</p:attrName>
                                        </p:attrNameLst>
                                      </p:cBhvr>
                                      <p:to>
                                        <p:strVal val="visible"/>
                                      </p:to>
                                    </p:set>
                                    <p:anim calcmode="lin" valueType="num">
                                      <p:cBhvr>
                                        <p:cTn id="30" dur="500" fill="hold"/>
                                        <p:tgtEl>
                                          <p:spTgt spid="97283">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9728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97283">
                                            <p:txEl>
                                              <p:pRg st="4" end="4"/>
                                            </p:txEl>
                                          </p:spTgt>
                                        </p:tgtEl>
                                        <p:attrNameLst>
                                          <p:attrName>style.visibility</p:attrName>
                                        </p:attrNameLst>
                                      </p:cBhvr>
                                      <p:to>
                                        <p:strVal val="visible"/>
                                      </p:to>
                                    </p:set>
                                    <p:anim calcmode="lin" valueType="num">
                                      <p:cBhvr>
                                        <p:cTn id="36" dur="500" fill="hold"/>
                                        <p:tgtEl>
                                          <p:spTgt spid="97283">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9728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97283">
                                            <p:txEl>
                                              <p:pRg st="5" end="5"/>
                                            </p:txEl>
                                          </p:spTgt>
                                        </p:tgtEl>
                                        <p:attrNameLst>
                                          <p:attrName>style.visibility</p:attrName>
                                        </p:attrNameLst>
                                      </p:cBhvr>
                                      <p:to>
                                        <p:strVal val="visible"/>
                                      </p:to>
                                    </p:set>
                                    <p:anim calcmode="lin" valueType="num">
                                      <p:cBhvr>
                                        <p:cTn id="42" dur="500" fill="hold"/>
                                        <p:tgtEl>
                                          <p:spTgt spid="9728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9728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P spid="9728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3" name="Picture 7" descr="Charles Sumner"/>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tretch>
            <a:fillRect/>
          </a:stretch>
        </p:blipFill>
        <p:spPr>
          <a:xfrm>
            <a:off x="7086600" y="1905000"/>
            <a:ext cx="1676400" cy="224517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4" name="Text Placeholder 3"/>
          <p:cNvSpPr>
            <a:spLocks noGrp="1"/>
          </p:cNvSpPr>
          <p:nvPr>
            <p:ph type="body" idx="2"/>
          </p:nvPr>
        </p:nvSpPr>
        <p:spPr>
          <a:xfrm>
            <a:off x="687859" y="381000"/>
            <a:ext cx="8610600" cy="1371600"/>
          </a:xfrm>
        </p:spPr>
        <p:txBody>
          <a:bodyPr>
            <a:noAutofit/>
          </a:bodyPr>
          <a:lstStyle/>
          <a:p>
            <a:pPr>
              <a:lnSpc>
                <a:spcPct val="80000"/>
              </a:lnSpc>
            </a:pPr>
            <a:r>
              <a:rPr lang="en-US" sz="2400" dirty="0" smtClean="0">
                <a:solidFill>
                  <a:schemeClr val="bg1"/>
                </a:solidFill>
              </a:rPr>
              <a:t>Senator</a:t>
            </a:r>
            <a:r>
              <a:rPr lang="en-US" sz="2400" dirty="0" smtClean="0"/>
              <a:t> </a:t>
            </a:r>
            <a:r>
              <a:rPr lang="en-US" sz="2400" b="1" dirty="0">
                <a:solidFill>
                  <a:srgbClr val="FF0000"/>
                </a:solidFill>
              </a:rPr>
              <a:t>Charles Sumner</a:t>
            </a:r>
            <a:r>
              <a:rPr lang="en-US" sz="2400" dirty="0"/>
              <a:t> </a:t>
            </a:r>
            <a:r>
              <a:rPr lang="en-US" sz="2400" dirty="0">
                <a:solidFill>
                  <a:schemeClr val="bg1"/>
                </a:solidFill>
              </a:rPr>
              <a:t>criticized pro-slavery people and insulted Senator Pickens Butler.</a:t>
            </a:r>
          </a:p>
          <a:p>
            <a:pPr>
              <a:lnSpc>
                <a:spcPct val="80000"/>
              </a:lnSpc>
            </a:pPr>
            <a:r>
              <a:rPr lang="en-US" sz="2400" dirty="0">
                <a:solidFill>
                  <a:schemeClr val="bg1"/>
                </a:solidFill>
              </a:rPr>
              <a:t>Representative </a:t>
            </a:r>
            <a:r>
              <a:rPr lang="en-US" sz="2400" b="1" dirty="0">
                <a:solidFill>
                  <a:srgbClr val="FF0000"/>
                </a:solidFill>
              </a:rPr>
              <a:t>Preston Brooks</a:t>
            </a:r>
            <a:r>
              <a:rPr lang="en-US" sz="2400" dirty="0"/>
              <a:t> </a:t>
            </a:r>
            <a:r>
              <a:rPr lang="en-US" sz="2400" dirty="0">
                <a:solidFill>
                  <a:schemeClr val="bg1"/>
                </a:solidFill>
              </a:rPr>
              <a:t>beat Sumner unconscious</a:t>
            </a:r>
            <a:r>
              <a:rPr lang="en-US" sz="2400" dirty="0" smtClean="0">
                <a:solidFill>
                  <a:schemeClr val="bg1"/>
                </a:solidFill>
              </a:rPr>
              <a:t>.</a:t>
            </a:r>
            <a:endParaRPr lang="en-US" sz="2400" dirty="0">
              <a:solidFill>
                <a:schemeClr val="bg1"/>
              </a:solidFill>
            </a:endParaRPr>
          </a:p>
        </p:txBody>
      </p:sp>
      <p:pic>
        <p:nvPicPr>
          <p:cNvPr id="116744" name="Picture 8" descr="preston-brooks"/>
          <p:cNvPicPr>
            <a:picLocks noGrp="1" noChangeAspect="1" noChangeArrowheads="1"/>
          </p:cNvPicPr>
          <p:nvPr>
            <p:ph sz="half" idx="4294967295"/>
          </p:nvPr>
        </p:nvPicPr>
        <p:blipFill>
          <a:blip r:embed="rId3" cstate="print">
            <a:extLst>
              <a:ext uri="{28A0092B-C50C-407E-A947-70E740481C1C}">
                <a14:useLocalDpi xmlns:a14="http://schemas.microsoft.com/office/drawing/2010/main" xmlns="" val="0"/>
              </a:ext>
            </a:extLst>
          </a:blip>
          <a:stretch>
            <a:fillRect/>
          </a:stretch>
        </p:blipFill>
        <p:spPr>
          <a:xfrm>
            <a:off x="7086600" y="4286324"/>
            <a:ext cx="1724025" cy="19780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 name="TextBox 1"/>
          <p:cNvSpPr txBox="1"/>
          <p:nvPr/>
        </p:nvSpPr>
        <p:spPr>
          <a:xfrm>
            <a:off x="7315200" y="6400800"/>
            <a:ext cx="2667000" cy="338554"/>
          </a:xfrm>
          <a:prstGeom prst="rect">
            <a:avLst/>
          </a:prstGeom>
          <a:noFill/>
        </p:spPr>
        <p:txBody>
          <a:bodyPr wrap="square" rtlCol="0">
            <a:spAutoFit/>
          </a:bodyPr>
          <a:lstStyle/>
          <a:p>
            <a:r>
              <a:rPr lang="en-US" sz="1600" dirty="0" smtClean="0">
                <a:solidFill>
                  <a:schemeClr val="bg1"/>
                </a:solidFill>
              </a:rPr>
              <a:t>Charles Summer</a:t>
            </a:r>
            <a:endParaRPr lang="en-US" sz="1600" dirty="0">
              <a:solidFill>
                <a:schemeClr val="bg1"/>
              </a:solidFill>
            </a:endParaRPr>
          </a:p>
        </p:txBody>
      </p:sp>
      <p:pic>
        <p:nvPicPr>
          <p:cNvPr id="1026" name="Picture 2" descr="http://upload.wikimedia.org/wikipedia/commons/thumb/3/31/Southern_Chivalry.jpg/300px-Southern_Chivalry.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677" y="1905000"/>
            <a:ext cx="6648058" cy="43434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7620000" y="1928686"/>
            <a:ext cx="1447800" cy="253916"/>
          </a:xfrm>
          <a:prstGeom prst="rect">
            <a:avLst/>
          </a:prstGeom>
          <a:noFill/>
        </p:spPr>
        <p:txBody>
          <a:bodyPr wrap="square" rtlCol="0">
            <a:spAutoFit/>
          </a:bodyPr>
          <a:lstStyle/>
          <a:p>
            <a:r>
              <a:rPr lang="en-US" sz="1050" dirty="0" smtClean="0">
                <a:solidFill>
                  <a:schemeClr val="bg1"/>
                </a:solidFill>
              </a:rPr>
              <a:t>Sumner</a:t>
            </a:r>
            <a:endParaRPr lang="en-US" sz="1050" dirty="0">
              <a:solidFill>
                <a:schemeClr val="bg1"/>
              </a:solidFill>
            </a:endParaRPr>
          </a:p>
        </p:txBody>
      </p:sp>
      <p:sp>
        <p:nvSpPr>
          <p:cNvPr id="6" name="TextBox 5"/>
          <p:cNvSpPr txBox="1"/>
          <p:nvPr/>
        </p:nvSpPr>
        <p:spPr>
          <a:xfrm>
            <a:off x="7620000" y="4419600"/>
            <a:ext cx="1676400" cy="261610"/>
          </a:xfrm>
          <a:prstGeom prst="rect">
            <a:avLst/>
          </a:prstGeom>
          <a:noFill/>
        </p:spPr>
        <p:txBody>
          <a:bodyPr wrap="square" rtlCol="0">
            <a:spAutoFit/>
          </a:bodyPr>
          <a:lstStyle/>
          <a:p>
            <a:r>
              <a:rPr lang="en-US" sz="1050" dirty="0" smtClean="0">
                <a:solidFill>
                  <a:schemeClr val="bg1"/>
                </a:solidFill>
              </a:rPr>
              <a:t>Brooks</a:t>
            </a:r>
            <a:endParaRPr lang="en-US" sz="105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6743"/>
                                        </p:tgtEl>
                                        <p:attrNameLst>
                                          <p:attrName>style.visibility</p:attrName>
                                        </p:attrNameLst>
                                      </p:cBhvr>
                                      <p:to>
                                        <p:strVal val="visible"/>
                                      </p:to>
                                    </p:set>
                                    <p:animEffect transition="in" filter="fade">
                                      <p:cBhvr>
                                        <p:cTn id="7" dur="2000"/>
                                        <p:tgtEl>
                                          <p:spTgt spid="116743"/>
                                        </p:tgtEl>
                                      </p:cBhvr>
                                    </p:animEffect>
                                  </p:childTnLst>
                                </p:cTn>
                              </p:par>
                              <p:par>
                                <p:cTn id="8" presetID="10" presetClass="entr" presetSubtype="0" fill="hold" nodeType="withEffect">
                                  <p:stCondLst>
                                    <p:cond delay="0"/>
                                  </p:stCondLst>
                                  <p:childTnLst>
                                    <p:set>
                                      <p:cBhvr>
                                        <p:cTn id="9" dur="1" fill="hold">
                                          <p:stCondLst>
                                            <p:cond delay="0"/>
                                          </p:stCondLst>
                                        </p:cTn>
                                        <p:tgtEl>
                                          <p:spTgt spid="116744"/>
                                        </p:tgtEl>
                                        <p:attrNameLst>
                                          <p:attrName>style.visibility</p:attrName>
                                        </p:attrNameLst>
                                      </p:cBhvr>
                                      <p:to>
                                        <p:strVal val="visible"/>
                                      </p:to>
                                    </p:set>
                                    <p:animEffect transition="in" filter="fade">
                                      <p:cBhvr>
                                        <p:cTn id="10" dur="2000"/>
                                        <p:tgtEl>
                                          <p:spTgt spid="116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Chapter 15</a:t>
            </a:r>
          </a:p>
          <a:p>
            <a:r>
              <a:rPr lang="en-US" dirty="0" smtClean="0"/>
              <a:t>Section 3</a:t>
            </a:r>
          </a:p>
          <a:p>
            <a:r>
              <a:rPr lang="en-US" dirty="0" smtClean="0"/>
              <a:t>P488-492</a:t>
            </a:r>
          </a:p>
          <a:p>
            <a:endParaRPr lang="en-US" dirty="0"/>
          </a:p>
        </p:txBody>
      </p:sp>
      <p:sp>
        <p:nvSpPr>
          <p:cNvPr id="2" name="Title 1"/>
          <p:cNvSpPr>
            <a:spLocks noGrp="1"/>
          </p:cNvSpPr>
          <p:nvPr>
            <p:ph type="ctrTitle"/>
          </p:nvPr>
        </p:nvSpPr>
        <p:spPr/>
        <p:txBody>
          <a:bodyPr/>
          <a:lstStyle/>
          <a:p>
            <a:r>
              <a:rPr lang="en-US" dirty="0" smtClean="0"/>
              <a:t>Political Divisions</a:t>
            </a:r>
            <a:endParaRPr lang="en-US" dirty="0"/>
          </a:p>
        </p:txBody>
      </p:sp>
    </p:spTree>
    <p:extLst>
      <p:ext uri="{BB962C8B-B14F-4D97-AF65-F5344CB8AC3E}">
        <p14:creationId xmlns:p14="http://schemas.microsoft.com/office/powerpoint/2010/main" xmlns="" val="798969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idx="1"/>
          </p:nvPr>
        </p:nvSpPr>
        <p:spPr>
          <a:xfrm>
            <a:off x="457200" y="1524000"/>
            <a:ext cx="8305800" cy="4953000"/>
          </a:xfrm>
        </p:spPr>
        <p:txBody>
          <a:bodyPr/>
          <a:lstStyle/>
          <a:p>
            <a:pPr>
              <a:lnSpc>
                <a:spcPct val="90000"/>
              </a:lnSpc>
              <a:spcBef>
                <a:spcPct val="50000"/>
              </a:spcBef>
            </a:pPr>
            <a:r>
              <a:rPr lang="en-US" sz="2400" dirty="0">
                <a:solidFill>
                  <a:schemeClr val="bg1"/>
                </a:solidFill>
              </a:rPr>
              <a:t>Some Whigs, Democrats, Free-</a:t>
            </a:r>
            <a:r>
              <a:rPr lang="en-US" sz="2400" dirty="0" err="1">
                <a:solidFill>
                  <a:schemeClr val="bg1"/>
                </a:solidFill>
              </a:rPr>
              <a:t>Soilers</a:t>
            </a:r>
            <a:r>
              <a:rPr lang="en-US" sz="2400" dirty="0">
                <a:solidFill>
                  <a:schemeClr val="bg1"/>
                </a:solidFill>
              </a:rPr>
              <a:t>, and abolitionists joined in 1854 to form the </a:t>
            </a:r>
            <a:r>
              <a:rPr lang="en-US" sz="2400" b="1" dirty="0">
                <a:solidFill>
                  <a:srgbClr val="FF0000"/>
                </a:solidFill>
              </a:rPr>
              <a:t>Republican Party</a:t>
            </a:r>
            <a:r>
              <a:rPr lang="en-US" sz="2400" dirty="0"/>
              <a:t>.</a:t>
            </a:r>
          </a:p>
          <a:p>
            <a:pPr lvl="1">
              <a:lnSpc>
                <a:spcPct val="90000"/>
              </a:lnSpc>
              <a:spcBef>
                <a:spcPct val="50000"/>
              </a:spcBef>
            </a:pPr>
            <a:r>
              <a:rPr lang="en-US" sz="2400" dirty="0">
                <a:solidFill>
                  <a:schemeClr val="bg1"/>
                </a:solidFill>
              </a:rPr>
              <a:t>United against spread of slavery in the West.</a:t>
            </a:r>
          </a:p>
          <a:p>
            <a:pPr lvl="1">
              <a:lnSpc>
                <a:spcPct val="90000"/>
              </a:lnSpc>
              <a:spcBef>
                <a:spcPct val="50000"/>
              </a:spcBef>
            </a:pPr>
            <a:r>
              <a:rPr lang="en-US" sz="2400" dirty="0">
                <a:solidFill>
                  <a:schemeClr val="bg1"/>
                </a:solidFill>
              </a:rPr>
              <a:t>Nominated explorer </a:t>
            </a:r>
            <a:r>
              <a:rPr lang="en-US" sz="2400" b="1" dirty="0">
                <a:solidFill>
                  <a:srgbClr val="FF0000"/>
                </a:solidFill>
              </a:rPr>
              <a:t>John C. Frémont</a:t>
            </a:r>
            <a:r>
              <a:rPr lang="en-US" sz="2400" dirty="0"/>
              <a:t>,</a:t>
            </a:r>
            <a:r>
              <a:rPr lang="en-US" sz="2400" b="1" dirty="0"/>
              <a:t> </a:t>
            </a:r>
            <a:r>
              <a:rPr lang="en-US" sz="2400" dirty="0">
                <a:solidFill>
                  <a:schemeClr val="bg1"/>
                </a:solidFill>
              </a:rPr>
              <a:t>who stood against spread of slavery.</a:t>
            </a:r>
          </a:p>
          <a:p>
            <a:pPr>
              <a:lnSpc>
                <a:spcPct val="90000"/>
              </a:lnSpc>
              <a:spcBef>
                <a:spcPct val="50000"/>
              </a:spcBef>
            </a:pPr>
            <a:r>
              <a:rPr lang="en-US" sz="2400" dirty="0">
                <a:solidFill>
                  <a:schemeClr val="bg1"/>
                </a:solidFill>
              </a:rPr>
              <a:t>Democrats were in trouble. Those who supported the Kansas-Nebraska debate were not re-elected.</a:t>
            </a:r>
          </a:p>
          <a:p>
            <a:pPr lvl="1">
              <a:lnSpc>
                <a:spcPct val="90000"/>
              </a:lnSpc>
              <a:spcBef>
                <a:spcPct val="50000"/>
              </a:spcBef>
            </a:pPr>
            <a:r>
              <a:rPr lang="en-US" sz="2400" dirty="0">
                <a:solidFill>
                  <a:schemeClr val="bg1"/>
                </a:solidFill>
              </a:rPr>
              <a:t>Nominated</a:t>
            </a:r>
            <a:r>
              <a:rPr lang="en-US" sz="2400" dirty="0"/>
              <a:t> </a:t>
            </a:r>
            <a:r>
              <a:rPr lang="en-US" sz="2400" b="1" dirty="0">
                <a:solidFill>
                  <a:srgbClr val="FF0000"/>
                </a:solidFill>
              </a:rPr>
              <a:t>James Buchanan</a:t>
            </a:r>
            <a:r>
              <a:rPr lang="en-US" sz="2400" dirty="0"/>
              <a:t>,</a:t>
            </a:r>
            <a:r>
              <a:rPr lang="en-US" sz="2400" b="1" dirty="0"/>
              <a:t> </a:t>
            </a:r>
            <a:r>
              <a:rPr lang="en-US" sz="2400" dirty="0">
                <a:solidFill>
                  <a:schemeClr val="bg1"/>
                </a:solidFill>
              </a:rPr>
              <a:t>Polk's secretary of state, who had not been involved in Kansas-Nebraska debate.</a:t>
            </a:r>
          </a:p>
          <a:p>
            <a:pPr>
              <a:lnSpc>
                <a:spcPct val="90000"/>
              </a:lnSpc>
              <a:spcBef>
                <a:spcPct val="50000"/>
              </a:spcBef>
            </a:pPr>
            <a:r>
              <a:rPr lang="en-US" sz="2400" dirty="0">
                <a:solidFill>
                  <a:schemeClr val="bg1"/>
                </a:solidFill>
              </a:rPr>
              <a:t>Buchanan was elected by winning 14 of 15 slave states.</a:t>
            </a:r>
          </a:p>
          <a:p>
            <a:pPr>
              <a:lnSpc>
                <a:spcPct val="90000"/>
              </a:lnSpc>
            </a:pPr>
            <a:endParaRPr lang="en-US" sz="2400" dirty="0"/>
          </a:p>
        </p:txBody>
      </p:sp>
      <p:sp>
        <p:nvSpPr>
          <p:cNvPr id="98306" name="Rectangle 2"/>
          <p:cNvSpPr>
            <a:spLocks noGrp="1" noChangeArrowheads="1"/>
          </p:cNvSpPr>
          <p:nvPr>
            <p:ph type="title"/>
          </p:nvPr>
        </p:nvSpPr>
        <p:spPr>
          <a:xfrm>
            <a:off x="0" y="152400"/>
            <a:ext cx="9144000" cy="1143000"/>
          </a:xfrm>
        </p:spPr>
        <p:txBody>
          <a:bodyPr/>
          <a:lstStyle/>
          <a:p>
            <a:pPr algn="ctr"/>
            <a:r>
              <a:rPr lang="en-US" sz="3200" dirty="0"/>
              <a:t>Political parties Undergo Change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8306"/>
                                        </p:tgtEl>
                                        <p:attrNameLst>
                                          <p:attrName>style.visibility</p:attrName>
                                        </p:attrNameLst>
                                      </p:cBhvr>
                                      <p:to>
                                        <p:strVal val="visible"/>
                                      </p:to>
                                    </p:set>
                                    <p:animEffect transition="in" filter="fade">
                                      <p:cBhvr>
                                        <p:cTn id="7" dur="2000"/>
                                        <p:tgtEl>
                                          <p:spTgt spid="983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98307">
                                            <p:txEl>
                                              <p:pRg st="0" end="0"/>
                                            </p:txEl>
                                          </p:spTgt>
                                        </p:tgtEl>
                                        <p:attrNameLst>
                                          <p:attrName>style.visibility</p:attrName>
                                        </p:attrNameLst>
                                      </p:cBhvr>
                                      <p:to>
                                        <p:strVal val="visible"/>
                                      </p:to>
                                    </p:set>
                                    <p:anim calcmode="lin" valueType="num">
                                      <p:cBhvr>
                                        <p:cTn id="12" dur="500" fill="hold"/>
                                        <p:tgtEl>
                                          <p:spTgt spid="9830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98307">
                                            <p:txEl>
                                              <p:pRg st="0" end="0"/>
                                            </p:txEl>
                                          </p:spTgt>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98307">
                                            <p:txEl>
                                              <p:pRg st="1" end="1"/>
                                            </p:txEl>
                                          </p:spTgt>
                                        </p:tgtEl>
                                        <p:attrNameLst>
                                          <p:attrName>style.visibility</p:attrName>
                                        </p:attrNameLst>
                                      </p:cBhvr>
                                      <p:to>
                                        <p:strVal val="visible"/>
                                      </p:to>
                                    </p:set>
                                    <p:anim calcmode="lin" valueType="num">
                                      <p:cBhvr>
                                        <p:cTn id="16" dur="500" fill="hold"/>
                                        <p:tgtEl>
                                          <p:spTgt spid="98307">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98307">
                                            <p:txEl>
                                              <p:pRg st="1" end="1"/>
                                            </p:txEl>
                                          </p:spTgt>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98307">
                                            <p:txEl>
                                              <p:pRg st="2" end="2"/>
                                            </p:txEl>
                                          </p:spTgt>
                                        </p:tgtEl>
                                        <p:attrNameLst>
                                          <p:attrName>style.visibility</p:attrName>
                                        </p:attrNameLst>
                                      </p:cBhvr>
                                      <p:to>
                                        <p:strVal val="visible"/>
                                      </p:to>
                                    </p:set>
                                    <p:anim calcmode="lin" valueType="num">
                                      <p:cBhvr>
                                        <p:cTn id="20" dur="500" fill="hold"/>
                                        <p:tgtEl>
                                          <p:spTgt spid="98307">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9830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98307">
                                            <p:txEl>
                                              <p:pRg st="3" end="3"/>
                                            </p:txEl>
                                          </p:spTgt>
                                        </p:tgtEl>
                                        <p:attrNameLst>
                                          <p:attrName>style.visibility</p:attrName>
                                        </p:attrNameLst>
                                      </p:cBhvr>
                                      <p:to>
                                        <p:strVal val="visible"/>
                                      </p:to>
                                    </p:set>
                                    <p:anim calcmode="lin" valueType="num">
                                      <p:cBhvr>
                                        <p:cTn id="26" dur="500" fill="hold"/>
                                        <p:tgtEl>
                                          <p:spTgt spid="98307">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98307">
                                            <p:txEl>
                                              <p:pRg st="3" end="3"/>
                                            </p:txEl>
                                          </p:spTgt>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0"/>
                                  </p:stCondLst>
                                  <p:childTnLst>
                                    <p:set>
                                      <p:cBhvr>
                                        <p:cTn id="29" dur="1" fill="hold">
                                          <p:stCondLst>
                                            <p:cond delay="0"/>
                                          </p:stCondLst>
                                        </p:cTn>
                                        <p:tgtEl>
                                          <p:spTgt spid="98307">
                                            <p:txEl>
                                              <p:pRg st="4" end="4"/>
                                            </p:txEl>
                                          </p:spTgt>
                                        </p:tgtEl>
                                        <p:attrNameLst>
                                          <p:attrName>style.visibility</p:attrName>
                                        </p:attrNameLst>
                                      </p:cBhvr>
                                      <p:to>
                                        <p:strVal val="visible"/>
                                      </p:to>
                                    </p:set>
                                    <p:anim calcmode="lin" valueType="num">
                                      <p:cBhvr>
                                        <p:cTn id="30" dur="500" fill="hold"/>
                                        <p:tgtEl>
                                          <p:spTgt spid="98307">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9830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98307">
                                            <p:txEl>
                                              <p:pRg st="5" end="5"/>
                                            </p:txEl>
                                          </p:spTgt>
                                        </p:tgtEl>
                                        <p:attrNameLst>
                                          <p:attrName>style.visibility</p:attrName>
                                        </p:attrNameLst>
                                      </p:cBhvr>
                                      <p:to>
                                        <p:strVal val="visible"/>
                                      </p:to>
                                    </p:set>
                                    <p:anim calcmode="lin" valueType="num">
                                      <p:cBhvr>
                                        <p:cTn id="36" dur="500" fill="hold"/>
                                        <p:tgtEl>
                                          <p:spTgt spid="98307">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98307">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P spid="9830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Chp 15</a:t>
            </a:r>
          </a:p>
          <a:p>
            <a:r>
              <a:rPr lang="en-US" dirty="0" smtClean="0"/>
              <a:t>Section 1</a:t>
            </a:r>
          </a:p>
          <a:p>
            <a:r>
              <a:rPr lang="en-US" dirty="0" smtClean="0"/>
              <a:t>P476-481</a:t>
            </a:r>
            <a:endParaRPr lang="en-US" dirty="0"/>
          </a:p>
        </p:txBody>
      </p:sp>
      <p:sp>
        <p:nvSpPr>
          <p:cNvPr id="2" name="Title 1"/>
          <p:cNvSpPr>
            <a:spLocks noGrp="1"/>
          </p:cNvSpPr>
          <p:nvPr>
            <p:ph type="ctrTitle"/>
          </p:nvPr>
        </p:nvSpPr>
        <p:spPr/>
        <p:txBody>
          <a:bodyPr/>
          <a:lstStyle/>
          <a:p>
            <a:r>
              <a:rPr lang="en-US" dirty="0" smtClean="0">
                <a:solidFill>
                  <a:schemeClr val="bg1"/>
                </a:solidFill>
              </a:rPr>
              <a:t>The Debate over Slavery</a:t>
            </a:r>
            <a:endParaRPr lang="en-US" dirty="0">
              <a:solidFill>
                <a:schemeClr val="bg1"/>
              </a:solidFill>
            </a:endParaRPr>
          </a:p>
        </p:txBody>
      </p:sp>
    </p:spTree>
    <p:extLst>
      <p:ext uri="{BB962C8B-B14F-4D97-AF65-F5344CB8AC3E}">
        <p14:creationId xmlns:p14="http://schemas.microsoft.com/office/powerpoint/2010/main" xmlns="" val="3923200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idx="1"/>
          </p:nvPr>
        </p:nvSpPr>
        <p:spPr>
          <a:xfrm>
            <a:off x="457200" y="1676400"/>
            <a:ext cx="8305800" cy="4419600"/>
          </a:xfrm>
        </p:spPr>
        <p:txBody>
          <a:bodyPr/>
          <a:lstStyle/>
          <a:p>
            <a:pPr>
              <a:spcBef>
                <a:spcPct val="50000"/>
              </a:spcBef>
            </a:pPr>
            <a:r>
              <a:rPr lang="en-US"/>
              <a:t>Dred Scott was slave of Missouri physician.  </a:t>
            </a:r>
          </a:p>
          <a:p>
            <a:pPr>
              <a:spcBef>
                <a:spcPct val="50000"/>
              </a:spcBef>
            </a:pPr>
            <a:r>
              <a:rPr lang="en-US"/>
              <a:t>Had been taken to free territory by owner.</a:t>
            </a:r>
          </a:p>
          <a:p>
            <a:pPr>
              <a:spcBef>
                <a:spcPct val="50000"/>
              </a:spcBef>
            </a:pPr>
            <a:r>
              <a:rPr lang="en-US"/>
              <a:t>Sued for freedom in 1846 after owner died, arguing he had become free when he lived in free territory.</a:t>
            </a:r>
          </a:p>
          <a:p>
            <a:pPr>
              <a:spcBef>
                <a:spcPct val="50000"/>
              </a:spcBef>
            </a:pPr>
            <a:r>
              <a:rPr lang="en-US"/>
              <a:t>Case reached Supreme Court in 1857.</a:t>
            </a:r>
          </a:p>
          <a:p>
            <a:endParaRPr lang="en-US"/>
          </a:p>
        </p:txBody>
      </p:sp>
      <p:sp>
        <p:nvSpPr>
          <p:cNvPr id="99330" name="Rectangle 2"/>
          <p:cNvSpPr>
            <a:spLocks noGrp="1" noChangeArrowheads="1"/>
          </p:cNvSpPr>
          <p:nvPr>
            <p:ph type="title"/>
          </p:nvPr>
        </p:nvSpPr>
        <p:spPr>
          <a:xfrm>
            <a:off x="0" y="152400"/>
            <a:ext cx="9144000" cy="1143000"/>
          </a:xfrm>
        </p:spPr>
        <p:txBody>
          <a:bodyPr/>
          <a:lstStyle/>
          <a:p>
            <a:pPr algn="ctr"/>
            <a:r>
              <a:rPr lang="en-US" sz="4200" dirty="0"/>
              <a:t>The </a:t>
            </a:r>
            <a:r>
              <a:rPr lang="en-US" sz="4200" i="1" dirty="0"/>
              <a:t>Dred Scott</a:t>
            </a:r>
            <a:r>
              <a:rPr lang="en-US" sz="4200" dirty="0"/>
              <a:t> Decision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fade">
                                      <p:cBhvr>
                                        <p:cTn id="7" dur="2000"/>
                                        <p:tgtEl>
                                          <p:spTgt spid="993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99331">
                                            <p:txEl>
                                              <p:pRg st="0" end="0"/>
                                            </p:txEl>
                                          </p:spTgt>
                                        </p:tgtEl>
                                        <p:attrNameLst>
                                          <p:attrName>style.visibility</p:attrName>
                                        </p:attrNameLst>
                                      </p:cBhvr>
                                      <p:to>
                                        <p:strVal val="visible"/>
                                      </p:to>
                                    </p:set>
                                    <p:anim calcmode="lin" valueType="num">
                                      <p:cBhvr>
                                        <p:cTn id="12" dur="500" fill="hold"/>
                                        <p:tgtEl>
                                          <p:spTgt spid="99331">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9933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99331">
                                            <p:txEl>
                                              <p:pRg st="1" end="1"/>
                                            </p:txEl>
                                          </p:spTgt>
                                        </p:tgtEl>
                                        <p:attrNameLst>
                                          <p:attrName>style.visibility</p:attrName>
                                        </p:attrNameLst>
                                      </p:cBhvr>
                                      <p:to>
                                        <p:strVal val="visible"/>
                                      </p:to>
                                    </p:set>
                                    <p:anim calcmode="lin" valueType="num">
                                      <p:cBhvr>
                                        <p:cTn id="18" dur="500" fill="hold"/>
                                        <p:tgtEl>
                                          <p:spTgt spid="99331">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9933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99331">
                                            <p:txEl>
                                              <p:pRg st="2" end="2"/>
                                            </p:txEl>
                                          </p:spTgt>
                                        </p:tgtEl>
                                        <p:attrNameLst>
                                          <p:attrName>style.visibility</p:attrName>
                                        </p:attrNameLst>
                                      </p:cBhvr>
                                      <p:to>
                                        <p:strVal val="visible"/>
                                      </p:to>
                                    </p:set>
                                    <p:anim calcmode="lin" valueType="num">
                                      <p:cBhvr>
                                        <p:cTn id="24" dur="500" fill="hold"/>
                                        <p:tgtEl>
                                          <p:spTgt spid="99331">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9933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99331">
                                            <p:txEl>
                                              <p:pRg st="3" end="3"/>
                                            </p:txEl>
                                          </p:spTgt>
                                        </p:tgtEl>
                                        <p:attrNameLst>
                                          <p:attrName>style.visibility</p:attrName>
                                        </p:attrNameLst>
                                      </p:cBhvr>
                                      <p:to>
                                        <p:strVal val="visible"/>
                                      </p:to>
                                    </p:set>
                                    <p:anim calcmode="lin" valueType="num">
                                      <p:cBhvr>
                                        <p:cTn id="30" dur="500" fill="hold"/>
                                        <p:tgtEl>
                                          <p:spTgt spid="99331">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99331">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P spid="993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a:xfrm>
            <a:off x="609600" y="1600200"/>
            <a:ext cx="8077200" cy="4953000"/>
          </a:xfrm>
        </p:spPr>
        <p:txBody>
          <a:bodyPr>
            <a:normAutofit lnSpcReduction="10000"/>
          </a:bodyPr>
          <a:lstStyle/>
          <a:p>
            <a:pPr>
              <a:lnSpc>
                <a:spcPct val="80000"/>
              </a:lnSpc>
              <a:spcBef>
                <a:spcPct val="50000"/>
              </a:spcBef>
            </a:pPr>
            <a:r>
              <a:rPr lang="en-US" sz="2800" dirty="0"/>
              <a:t>Chief Justice </a:t>
            </a:r>
            <a:r>
              <a:rPr lang="en-US" sz="2800" b="1" dirty="0">
                <a:solidFill>
                  <a:srgbClr val="FF0000"/>
                </a:solidFill>
              </a:rPr>
              <a:t>Roger B. Taney</a:t>
            </a:r>
            <a:r>
              <a:rPr lang="en-US" sz="2800" b="1" dirty="0"/>
              <a:t> </a:t>
            </a:r>
            <a:r>
              <a:rPr lang="en-US" sz="2800" dirty="0"/>
              <a:t>wrote majority opinion.</a:t>
            </a:r>
          </a:p>
          <a:p>
            <a:pPr>
              <a:lnSpc>
                <a:spcPct val="80000"/>
              </a:lnSpc>
              <a:spcBef>
                <a:spcPct val="50000"/>
              </a:spcBef>
            </a:pPr>
            <a:r>
              <a:rPr lang="en-US" sz="2800" dirty="0"/>
              <a:t>Ruled that African Americans, whether free or slave, were not citizens and had no right to sue in federal court </a:t>
            </a:r>
          </a:p>
          <a:p>
            <a:pPr>
              <a:lnSpc>
                <a:spcPct val="80000"/>
              </a:lnSpc>
              <a:spcBef>
                <a:spcPct val="50000"/>
              </a:spcBef>
            </a:pPr>
            <a:r>
              <a:rPr lang="en-US" sz="2800" dirty="0"/>
              <a:t>Also ruled Missouri Compromise restriction on slavery was unconstitutional.</a:t>
            </a:r>
          </a:p>
          <a:p>
            <a:pPr>
              <a:lnSpc>
                <a:spcPct val="80000"/>
              </a:lnSpc>
              <a:spcBef>
                <a:spcPct val="50000"/>
              </a:spcBef>
            </a:pPr>
            <a:r>
              <a:rPr lang="en-US" sz="2800" dirty="0"/>
              <a:t>Most white southerners were cheered by the decision.</a:t>
            </a:r>
          </a:p>
          <a:p>
            <a:pPr>
              <a:lnSpc>
                <a:spcPct val="80000"/>
              </a:lnSpc>
              <a:spcBef>
                <a:spcPct val="50000"/>
              </a:spcBef>
            </a:pPr>
            <a:r>
              <a:rPr lang="en-US" sz="2800" dirty="0"/>
              <a:t>Ruling stunned many northerners, including Illinois lawyer </a:t>
            </a:r>
            <a:r>
              <a:rPr lang="en-US" sz="2800" b="1" dirty="0">
                <a:solidFill>
                  <a:srgbClr val="FF0000"/>
                </a:solidFill>
              </a:rPr>
              <a:t>Abraham Lincoln</a:t>
            </a:r>
            <a:r>
              <a:rPr lang="en-US" sz="2800" dirty="0"/>
              <a:t>,</a:t>
            </a:r>
            <a:r>
              <a:rPr lang="en-US" sz="2800" b="1" dirty="0"/>
              <a:t> </a:t>
            </a:r>
            <a:r>
              <a:rPr lang="en-US" sz="2800" dirty="0"/>
              <a:t>who warned about its consequences.</a:t>
            </a:r>
          </a:p>
        </p:txBody>
      </p:sp>
      <p:sp>
        <p:nvSpPr>
          <p:cNvPr id="100354" name="Rectangle 2"/>
          <p:cNvSpPr>
            <a:spLocks noGrp="1" noChangeArrowheads="1"/>
          </p:cNvSpPr>
          <p:nvPr>
            <p:ph type="title"/>
          </p:nvPr>
        </p:nvSpPr>
        <p:spPr>
          <a:xfrm>
            <a:off x="0" y="152400"/>
            <a:ext cx="9144000" cy="1143000"/>
          </a:xfrm>
        </p:spPr>
        <p:txBody>
          <a:bodyPr/>
          <a:lstStyle/>
          <a:p>
            <a:pPr algn="ctr"/>
            <a:r>
              <a:rPr lang="en-US" sz="4200" i="1" dirty="0"/>
              <a:t>Dred Scott </a:t>
            </a:r>
            <a:r>
              <a:rPr lang="en-US" sz="4200" dirty="0"/>
              <a:t>v. </a:t>
            </a:r>
            <a:r>
              <a:rPr lang="en-US" sz="4200" i="1" dirty="0" err="1"/>
              <a:t>Sandford</a:t>
            </a:r>
            <a:endParaRPr lang="en-US" sz="4200" i="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fade">
                                      <p:cBhvr>
                                        <p:cTn id="7" dur="2000"/>
                                        <p:tgtEl>
                                          <p:spTgt spid="1003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00355">
                                            <p:txEl>
                                              <p:pRg st="0" end="0"/>
                                            </p:txEl>
                                          </p:spTgt>
                                        </p:tgtEl>
                                        <p:attrNameLst>
                                          <p:attrName>style.visibility</p:attrName>
                                        </p:attrNameLst>
                                      </p:cBhvr>
                                      <p:to>
                                        <p:strVal val="visible"/>
                                      </p:to>
                                    </p:set>
                                    <p:anim calcmode="lin" valueType="num">
                                      <p:cBhvr>
                                        <p:cTn id="12" dur="500" fill="hold"/>
                                        <p:tgtEl>
                                          <p:spTgt spid="10035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0035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00355">
                                            <p:txEl>
                                              <p:pRg st="1" end="1"/>
                                            </p:txEl>
                                          </p:spTgt>
                                        </p:tgtEl>
                                        <p:attrNameLst>
                                          <p:attrName>style.visibility</p:attrName>
                                        </p:attrNameLst>
                                      </p:cBhvr>
                                      <p:to>
                                        <p:strVal val="visible"/>
                                      </p:to>
                                    </p:set>
                                    <p:anim calcmode="lin" valueType="num">
                                      <p:cBhvr>
                                        <p:cTn id="18" dur="500" fill="hold"/>
                                        <p:tgtEl>
                                          <p:spTgt spid="100355">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10035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00355">
                                            <p:txEl>
                                              <p:pRg st="2" end="2"/>
                                            </p:txEl>
                                          </p:spTgt>
                                        </p:tgtEl>
                                        <p:attrNameLst>
                                          <p:attrName>style.visibility</p:attrName>
                                        </p:attrNameLst>
                                      </p:cBhvr>
                                      <p:to>
                                        <p:strVal val="visible"/>
                                      </p:to>
                                    </p:set>
                                    <p:anim calcmode="lin" valueType="num">
                                      <p:cBhvr>
                                        <p:cTn id="24" dur="500" fill="hold"/>
                                        <p:tgtEl>
                                          <p:spTgt spid="100355">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10035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100355">
                                            <p:txEl>
                                              <p:pRg st="3" end="3"/>
                                            </p:txEl>
                                          </p:spTgt>
                                        </p:tgtEl>
                                        <p:attrNameLst>
                                          <p:attrName>style.visibility</p:attrName>
                                        </p:attrNameLst>
                                      </p:cBhvr>
                                      <p:to>
                                        <p:strVal val="visible"/>
                                      </p:to>
                                    </p:set>
                                    <p:anim calcmode="lin" valueType="num">
                                      <p:cBhvr>
                                        <p:cTn id="30" dur="500" fill="hold"/>
                                        <p:tgtEl>
                                          <p:spTgt spid="100355">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10035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100355">
                                            <p:txEl>
                                              <p:pRg st="4" end="4"/>
                                            </p:txEl>
                                          </p:spTgt>
                                        </p:tgtEl>
                                        <p:attrNameLst>
                                          <p:attrName>style.visibility</p:attrName>
                                        </p:attrNameLst>
                                      </p:cBhvr>
                                      <p:to>
                                        <p:strVal val="visible"/>
                                      </p:to>
                                    </p:set>
                                    <p:anim calcmode="lin" valueType="num">
                                      <p:cBhvr>
                                        <p:cTn id="36" dur="500" fill="hold"/>
                                        <p:tgtEl>
                                          <p:spTgt spid="100355">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10035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P spid="10035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idx="1"/>
          </p:nvPr>
        </p:nvSpPr>
        <p:spPr>
          <a:xfrm>
            <a:off x="381000" y="1524000"/>
            <a:ext cx="8153400" cy="4876800"/>
          </a:xfrm>
        </p:spPr>
        <p:txBody>
          <a:bodyPr/>
          <a:lstStyle/>
          <a:p>
            <a:pPr>
              <a:spcBef>
                <a:spcPct val="50000"/>
              </a:spcBef>
            </a:pPr>
            <a:r>
              <a:rPr lang="en-US" dirty="0"/>
              <a:t>Illinois Republicans nominated Abraham Lincoln for the U.S. Senate in 1858.</a:t>
            </a:r>
          </a:p>
          <a:p>
            <a:pPr>
              <a:spcBef>
                <a:spcPct val="50000"/>
              </a:spcBef>
            </a:pPr>
            <a:r>
              <a:rPr lang="en-US" dirty="0"/>
              <a:t>His opponent was Democrat Stephen Douglas, who had been senator since 1847.</a:t>
            </a:r>
          </a:p>
          <a:p>
            <a:pPr>
              <a:spcBef>
                <a:spcPct val="50000"/>
              </a:spcBef>
            </a:pPr>
            <a:r>
              <a:rPr lang="en-US" dirty="0"/>
              <a:t>Lincoln challenged Douglas to what became the historic </a:t>
            </a:r>
            <a:r>
              <a:rPr lang="en-US" b="1" dirty="0">
                <a:solidFill>
                  <a:srgbClr val="FF0000"/>
                </a:solidFill>
              </a:rPr>
              <a:t>Lincoln-Douglas debates</a:t>
            </a:r>
            <a:r>
              <a:rPr lang="en-US" dirty="0"/>
              <a:t>.</a:t>
            </a:r>
          </a:p>
          <a:p>
            <a:endParaRPr lang="en-US" dirty="0"/>
          </a:p>
        </p:txBody>
      </p:sp>
      <p:sp>
        <p:nvSpPr>
          <p:cNvPr id="101378" name="Rectangle 2"/>
          <p:cNvSpPr>
            <a:spLocks noGrp="1" noChangeArrowheads="1"/>
          </p:cNvSpPr>
          <p:nvPr>
            <p:ph type="title"/>
          </p:nvPr>
        </p:nvSpPr>
        <p:spPr>
          <a:xfrm>
            <a:off x="0" y="228600"/>
            <a:ext cx="9144000" cy="1143000"/>
          </a:xfrm>
        </p:spPr>
        <p:txBody>
          <a:bodyPr/>
          <a:lstStyle/>
          <a:p>
            <a:pPr algn="ctr"/>
            <a:r>
              <a:rPr lang="en-US" sz="4000" dirty="0"/>
              <a:t>The Lincoln-Douglas Debates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fade">
                                      <p:cBhvr>
                                        <p:cTn id="7" dur="2000"/>
                                        <p:tgtEl>
                                          <p:spTgt spid="1013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01379">
                                            <p:txEl>
                                              <p:pRg st="0" end="0"/>
                                            </p:txEl>
                                          </p:spTgt>
                                        </p:tgtEl>
                                        <p:attrNameLst>
                                          <p:attrName>style.visibility</p:attrName>
                                        </p:attrNameLst>
                                      </p:cBhvr>
                                      <p:to>
                                        <p:strVal val="visible"/>
                                      </p:to>
                                    </p:set>
                                    <p:anim calcmode="lin" valueType="num">
                                      <p:cBhvr>
                                        <p:cTn id="12" dur="500" fill="hold"/>
                                        <p:tgtEl>
                                          <p:spTgt spid="10137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0137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01379">
                                            <p:txEl>
                                              <p:pRg st="1" end="1"/>
                                            </p:txEl>
                                          </p:spTgt>
                                        </p:tgtEl>
                                        <p:attrNameLst>
                                          <p:attrName>style.visibility</p:attrName>
                                        </p:attrNameLst>
                                      </p:cBhvr>
                                      <p:to>
                                        <p:strVal val="visible"/>
                                      </p:to>
                                    </p:set>
                                    <p:anim calcmode="lin" valueType="num">
                                      <p:cBhvr>
                                        <p:cTn id="18" dur="500" fill="hold"/>
                                        <p:tgtEl>
                                          <p:spTgt spid="101379">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10137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01379">
                                            <p:txEl>
                                              <p:pRg st="2" end="2"/>
                                            </p:txEl>
                                          </p:spTgt>
                                        </p:tgtEl>
                                        <p:attrNameLst>
                                          <p:attrName>style.visibility</p:attrName>
                                        </p:attrNameLst>
                                      </p:cBhvr>
                                      <p:to>
                                        <p:strVal val="visible"/>
                                      </p:to>
                                    </p:set>
                                    <p:anim calcmode="lin" valueType="num">
                                      <p:cBhvr>
                                        <p:cTn id="24" dur="500" fill="hold"/>
                                        <p:tgtEl>
                                          <p:spTgt spid="101379">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10137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P spid="10137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381000" y="533400"/>
            <a:ext cx="8458200" cy="5791200"/>
          </a:xfrm>
        </p:spPr>
        <p:txBody>
          <a:bodyPr/>
          <a:lstStyle/>
          <a:p>
            <a:pPr>
              <a:lnSpc>
                <a:spcPct val="90000"/>
              </a:lnSpc>
            </a:pPr>
            <a:r>
              <a:rPr lang="en-US" sz="2800" dirty="0"/>
              <a:t>Lincoln stressed that central issue of campaign was spread of slavery in the West.</a:t>
            </a:r>
          </a:p>
          <a:p>
            <a:pPr>
              <a:lnSpc>
                <a:spcPct val="90000"/>
              </a:lnSpc>
            </a:pPr>
            <a:r>
              <a:rPr lang="en-US" sz="2800" dirty="0"/>
              <a:t>Douglas criticized Lincoln for saying nation could not remain “half slave and half free.”</a:t>
            </a:r>
          </a:p>
          <a:p>
            <a:pPr>
              <a:lnSpc>
                <a:spcPct val="90000"/>
              </a:lnSpc>
            </a:pPr>
            <a:r>
              <a:rPr lang="en-US" sz="2800" dirty="0"/>
              <a:t>Douglas put forth </a:t>
            </a:r>
            <a:r>
              <a:rPr lang="en-US" sz="2800" b="1" dirty="0">
                <a:solidFill>
                  <a:srgbClr val="FF0000"/>
                </a:solidFill>
              </a:rPr>
              <a:t>Freeport Doctrine:</a:t>
            </a:r>
            <a:r>
              <a:rPr lang="en-US" sz="2800" dirty="0"/>
              <a:t> people had right to introduce or exclude slavery, and police would enforce their decision even if it contradicted the Supreme Court.</a:t>
            </a:r>
          </a:p>
          <a:p>
            <a:pPr>
              <a:lnSpc>
                <a:spcPct val="90000"/>
              </a:lnSpc>
            </a:pPr>
            <a:r>
              <a:rPr lang="en-US" sz="2800" dirty="0"/>
              <a:t>Freeport Doctrine helped Douglas win, but Lincoln became an important Republican Party leader and later president.</a:t>
            </a:r>
          </a:p>
          <a:p>
            <a:pPr>
              <a:lnSpc>
                <a:spcPct val="90000"/>
              </a:lnSpc>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 calcmode="lin" valueType="num">
                                      <p:cBhvr>
                                        <p:cTn id="7" dur="500" fill="hold"/>
                                        <p:tgtEl>
                                          <p:spTgt spid="1024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40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2403">
                                            <p:txEl>
                                              <p:pRg st="1" end="1"/>
                                            </p:txEl>
                                          </p:spTgt>
                                        </p:tgtEl>
                                        <p:attrNameLst>
                                          <p:attrName>style.visibility</p:attrName>
                                        </p:attrNameLst>
                                      </p:cBhvr>
                                      <p:to>
                                        <p:strVal val="visible"/>
                                      </p:to>
                                    </p:set>
                                    <p:anim calcmode="lin" valueType="num">
                                      <p:cBhvr>
                                        <p:cTn id="13" dur="500" fill="hold"/>
                                        <p:tgtEl>
                                          <p:spTgt spid="10240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40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2403">
                                            <p:txEl>
                                              <p:pRg st="2" end="2"/>
                                            </p:txEl>
                                          </p:spTgt>
                                        </p:tgtEl>
                                        <p:attrNameLst>
                                          <p:attrName>style.visibility</p:attrName>
                                        </p:attrNameLst>
                                      </p:cBhvr>
                                      <p:to>
                                        <p:strVal val="visible"/>
                                      </p:to>
                                    </p:set>
                                    <p:anim calcmode="lin" valueType="num">
                                      <p:cBhvr>
                                        <p:cTn id="19" dur="500" fill="hold"/>
                                        <p:tgtEl>
                                          <p:spTgt spid="10240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40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02403">
                                            <p:txEl>
                                              <p:pRg st="3" end="3"/>
                                            </p:txEl>
                                          </p:spTgt>
                                        </p:tgtEl>
                                        <p:attrNameLst>
                                          <p:attrName>style.visibility</p:attrName>
                                        </p:attrNameLst>
                                      </p:cBhvr>
                                      <p:to>
                                        <p:strVal val="visible"/>
                                      </p:to>
                                    </p:set>
                                    <p:anim calcmode="lin" valueType="num">
                                      <p:cBhvr>
                                        <p:cTn id="25" dur="500" fill="hold"/>
                                        <p:tgtEl>
                                          <p:spTgt spid="10240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40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Chapter 15</a:t>
            </a:r>
          </a:p>
          <a:p>
            <a:r>
              <a:rPr lang="en-US" dirty="0" smtClean="0"/>
              <a:t>Section 4</a:t>
            </a:r>
          </a:p>
          <a:p>
            <a:r>
              <a:rPr lang="en-US" dirty="0" smtClean="0"/>
              <a:t>P493-497</a:t>
            </a:r>
            <a:endParaRPr lang="en-US" dirty="0"/>
          </a:p>
        </p:txBody>
      </p:sp>
      <p:sp>
        <p:nvSpPr>
          <p:cNvPr id="2" name="Title 1"/>
          <p:cNvSpPr>
            <a:spLocks noGrp="1"/>
          </p:cNvSpPr>
          <p:nvPr>
            <p:ph type="ctrTitle"/>
          </p:nvPr>
        </p:nvSpPr>
        <p:spPr/>
        <p:txBody>
          <a:bodyPr/>
          <a:lstStyle/>
          <a:p>
            <a:r>
              <a:rPr lang="en-US" dirty="0" smtClean="0"/>
              <a:t>The Nation Divides</a:t>
            </a:r>
            <a:endParaRPr lang="en-US" dirty="0"/>
          </a:p>
        </p:txBody>
      </p:sp>
    </p:spTree>
    <p:extLst>
      <p:ext uri="{BB962C8B-B14F-4D97-AF65-F5344CB8AC3E}">
        <p14:creationId xmlns:p14="http://schemas.microsoft.com/office/powerpoint/2010/main" xmlns="" val="899921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idx="1"/>
          </p:nvPr>
        </p:nvSpPr>
        <p:spPr>
          <a:xfrm>
            <a:off x="533400" y="1524000"/>
            <a:ext cx="8077200" cy="4876800"/>
          </a:xfrm>
        </p:spPr>
        <p:txBody>
          <a:bodyPr/>
          <a:lstStyle/>
          <a:p>
            <a:pPr>
              <a:spcBef>
                <a:spcPct val="10000"/>
              </a:spcBef>
            </a:pPr>
            <a:r>
              <a:rPr lang="en-US" dirty="0"/>
              <a:t>John Brown tried to start uprising in 1858.</a:t>
            </a:r>
          </a:p>
          <a:p>
            <a:pPr lvl="1">
              <a:spcBef>
                <a:spcPct val="10000"/>
              </a:spcBef>
            </a:pPr>
            <a:r>
              <a:rPr lang="en-US" sz="3200" dirty="0"/>
              <a:t>Planned to arm local slaves by attacking federal arsenal at Harpers Ferry, Virginia.</a:t>
            </a:r>
          </a:p>
          <a:p>
            <a:pPr>
              <a:spcBef>
                <a:spcPct val="10000"/>
              </a:spcBef>
            </a:pPr>
            <a:r>
              <a:rPr lang="en-US" b="1" dirty="0">
                <a:solidFill>
                  <a:srgbClr val="FF0000"/>
                </a:solidFill>
              </a:rPr>
              <a:t>John Brown’s raid</a:t>
            </a:r>
            <a:r>
              <a:rPr lang="en-US" b="1" dirty="0"/>
              <a:t> </a:t>
            </a:r>
            <a:r>
              <a:rPr lang="en-US" dirty="0"/>
              <a:t>began on night of October 16, 1859, when he and his men took over arsenal.</a:t>
            </a:r>
            <a:endParaRPr lang="en-US" b="1" dirty="0"/>
          </a:p>
          <a:p>
            <a:pPr>
              <a:spcBef>
                <a:spcPct val="10000"/>
              </a:spcBef>
            </a:pPr>
            <a:r>
              <a:rPr lang="en-US" dirty="0"/>
              <a:t>Could not get slaves to join uprising.</a:t>
            </a:r>
          </a:p>
          <a:p>
            <a:pPr>
              <a:spcBef>
                <a:spcPct val="10000"/>
              </a:spcBef>
            </a:pPr>
            <a:r>
              <a:rPr lang="en-US" dirty="0"/>
              <a:t>Federal troops captured Brown and men in attack on arsenal.</a:t>
            </a:r>
          </a:p>
        </p:txBody>
      </p:sp>
      <p:sp>
        <p:nvSpPr>
          <p:cNvPr id="103426" name="Rectangle 2"/>
          <p:cNvSpPr>
            <a:spLocks noGrp="1" noChangeArrowheads="1"/>
          </p:cNvSpPr>
          <p:nvPr>
            <p:ph type="title"/>
          </p:nvPr>
        </p:nvSpPr>
        <p:spPr>
          <a:xfrm>
            <a:off x="0" y="152400"/>
            <a:ext cx="9144000" cy="1143000"/>
          </a:xfrm>
        </p:spPr>
        <p:txBody>
          <a:bodyPr/>
          <a:lstStyle/>
          <a:p>
            <a:pPr algn="ctr"/>
            <a:r>
              <a:rPr lang="en-US" sz="3200" dirty="0"/>
              <a:t>Raid on Harpers Ferry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426"/>
                                        </p:tgtEl>
                                        <p:attrNameLst>
                                          <p:attrName>style.visibility</p:attrName>
                                        </p:attrNameLst>
                                      </p:cBhvr>
                                      <p:to>
                                        <p:strVal val="visible"/>
                                      </p:to>
                                    </p:set>
                                    <p:animEffect transition="in" filter="fade">
                                      <p:cBhvr>
                                        <p:cTn id="7" dur="2000"/>
                                        <p:tgtEl>
                                          <p:spTgt spid="1034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03427">
                                            <p:txEl>
                                              <p:pRg st="0" end="0"/>
                                            </p:txEl>
                                          </p:spTgt>
                                        </p:tgtEl>
                                        <p:attrNameLst>
                                          <p:attrName>style.visibility</p:attrName>
                                        </p:attrNameLst>
                                      </p:cBhvr>
                                      <p:to>
                                        <p:strVal val="visible"/>
                                      </p:to>
                                    </p:set>
                                    <p:anim calcmode="lin" valueType="num">
                                      <p:cBhvr>
                                        <p:cTn id="12" dur="500" fill="hold"/>
                                        <p:tgtEl>
                                          <p:spTgt spid="10342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03427">
                                            <p:txEl>
                                              <p:pRg st="0" end="0"/>
                                            </p:txEl>
                                          </p:spTgt>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103427">
                                            <p:txEl>
                                              <p:pRg st="1" end="1"/>
                                            </p:txEl>
                                          </p:spTgt>
                                        </p:tgtEl>
                                        <p:attrNameLst>
                                          <p:attrName>style.visibility</p:attrName>
                                        </p:attrNameLst>
                                      </p:cBhvr>
                                      <p:to>
                                        <p:strVal val="visible"/>
                                      </p:to>
                                    </p:set>
                                    <p:anim calcmode="lin" valueType="num">
                                      <p:cBhvr>
                                        <p:cTn id="16" dur="500" fill="hold"/>
                                        <p:tgtEl>
                                          <p:spTgt spid="103427">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10342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103427">
                                            <p:txEl>
                                              <p:pRg st="2" end="2"/>
                                            </p:txEl>
                                          </p:spTgt>
                                        </p:tgtEl>
                                        <p:attrNameLst>
                                          <p:attrName>style.visibility</p:attrName>
                                        </p:attrNameLst>
                                      </p:cBhvr>
                                      <p:to>
                                        <p:strVal val="visible"/>
                                      </p:to>
                                    </p:set>
                                    <p:anim calcmode="lin" valueType="num">
                                      <p:cBhvr>
                                        <p:cTn id="22" dur="500" fill="hold"/>
                                        <p:tgtEl>
                                          <p:spTgt spid="103427">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10342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103427">
                                            <p:txEl>
                                              <p:pRg st="3" end="3"/>
                                            </p:txEl>
                                          </p:spTgt>
                                        </p:tgtEl>
                                        <p:attrNameLst>
                                          <p:attrName>style.visibility</p:attrName>
                                        </p:attrNameLst>
                                      </p:cBhvr>
                                      <p:to>
                                        <p:strVal val="visible"/>
                                      </p:to>
                                    </p:set>
                                    <p:anim calcmode="lin" valueType="num">
                                      <p:cBhvr>
                                        <p:cTn id="28" dur="500" fill="hold"/>
                                        <p:tgtEl>
                                          <p:spTgt spid="10342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0342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103427">
                                            <p:txEl>
                                              <p:pRg st="4" end="4"/>
                                            </p:txEl>
                                          </p:spTgt>
                                        </p:tgtEl>
                                        <p:attrNameLst>
                                          <p:attrName>style.visibility</p:attrName>
                                        </p:attrNameLst>
                                      </p:cBhvr>
                                      <p:to>
                                        <p:strVal val="visible"/>
                                      </p:to>
                                    </p:set>
                                    <p:anim calcmode="lin" valueType="num">
                                      <p:cBhvr>
                                        <p:cTn id="34" dur="500" fill="hold"/>
                                        <p:tgtEl>
                                          <p:spTgt spid="103427">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10342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P spid="1034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9" name="Picture 3" descr="john brown 2"/>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a:xfrm>
            <a:off x="685800" y="1143000"/>
            <a:ext cx="3659188" cy="3886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21860" name="Picture 4" descr="john brown 3"/>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5029200" y="533400"/>
            <a:ext cx="3621653" cy="55626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1859"/>
                                        </p:tgtEl>
                                        <p:attrNameLst>
                                          <p:attrName>style.visibility</p:attrName>
                                        </p:attrNameLst>
                                      </p:cBhvr>
                                      <p:to>
                                        <p:strVal val="visible"/>
                                      </p:to>
                                    </p:set>
                                    <p:animEffect transition="in" filter="fade">
                                      <p:cBhvr>
                                        <p:cTn id="7" dur="2000"/>
                                        <p:tgtEl>
                                          <p:spTgt spid="121859"/>
                                        </p:tgtEl>
                                      </p:cBhvr>
                                    </p:animEffect>
                                  </p:childTnLst>
                                </p:cTn>
                              </p:par>
                              <p:par>
                                <p:cTn id="8" presetID="10" presetClass="entr" presetSubtype="0" fill="hold" nodeType="withEffect">
                                  <p:stCondLst>
                                    <p:cond delay="0"/>
                                  </p:stCondLst>
                                  <p:childTnLst>
                                    <p:set>
                                      <p:cBhvr>
                                        <p:cTn id="9" dur="1" fill="hold">
                                          <p:stCondLst>
                                            <p:cond delay="0"/>
                                          </p:stCondLst>
                                        </p:cTn>
                                        <p:tgtEl>
                                          <p:spTgt spid="121860"/>
                                        </p:tgtEl>
                                        <p:attrNameLst>
                                          <p:attrName>style.visibility</p:attrName>
                                        </p:attrNameLst>
                                      </p:cBhvr>
                                      <p:to>
                                        <p:strVal val="visible"/>
                                      </p:to>
                                    </p:set>
                                    <p:animEffect transition="in" filter="fade">
                                      <p:cBhvr>
                                        <p:cTn id="10" dur="2000"/>
                                        <p:tgtEl>
                                          <p:spTgt spid="121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Harper's Ferry"/>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304800" y="228600"/>
            <a:ext cx="8610600" cy="64643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2882"/>
                                        </p:tgtEl>
                                        <p:attrNameLst>
                                          <p:attrName>style.visibility</p:attrName>
                                        </p:attrNameLst>
                                      </p:cBhvr>
                                      <p:to>
                                        <p:strVal val="visible"/>
                                      </p:to>
                                    </p:set>
                                    <p:animEffect transition="in" filter="fade">
                                      <p:cBhvr>
                                        <p:cTn id="7" dur="2000"/>
                                        <p:tgtEl>
                                          <p:spTgt spid="122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john brown's fort"/>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228600" y="187325"/>
            <a:ext cx="8686800" cy="6670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fade">
                                      <p:cBhvr>
                                        <p:cTn id="7" dur="2000"/>
                                        <p:tgtEl>
                                          <p:spTgt spid="123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idx="1"/>
          </p:nvPr>
        </p:nvSpPr>
        <p:spPr>
          <a:xfrm>
            <a:off x="533400" y="685800"/>
            <a:ext cx="8077200" cy="6172200"/>
          </a:xfrm>
        </p:spPr>
        <p:txBody>
          <a:bodyPr/>
          <a:lstStyle/>
          <a:p>
            <a:pPr>
              <a:spcBef>
                <a:spcPct val="10000"/>
              </a:spcBef>
            </a:pPr>
            <a:r>
              <a:rPr lang="en-US" dirty="0"/>
              <a:t>Brown was convicted of treason, murder, and conspiracy, and was hanged.</a:t>
            </a:r>
          </a:p>
          <a:p>
            <a:pPr lvl="1">
              <a:spcBef>
                <a:spcPct val="10000"/>
              </a:spcBef>
            </a:pPr>
            <a:r>
              <a:rPr lang="en-US" sz="3200" dirty="0"/>
              <a:t>Many northerners mourned his death, but criticized methods.</a:t>
            </a:r>
          </a:p>
          <a:p>
            <a:pPr lvl="1">
              <a:spcBef>
                <a:spcPct val="10000"/>
              </a:spcBef>
            </a:pPr>
            <a:r>
              <a:rPr lang="en-US" sz="3200" dirty="0"/>
              <a:t>Most southern whites felt threatened, and newspapers started to call for leaving the Union in order to remain safe.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 calcmode="lin" valueType="num">
                                      <p:cBhvr>
                                        <p:cTn id="7" dur="500" fill="hold"/>
                                        <p:tgtEl>
                                          <p:spTgt spid="1095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9571">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9571">
                                            <p:txEl>
                                              <p:pRg st="1" end="1"/>
                                            </p:txEl>
                                          </p:spTgt>
                                        </p:tgtEl>
                                        <p:attrNameLst>
                                          <p:attrName>style.visibility</p:attrName>
                                        </p:attrNameLst>
                                      </p:cBhvr>
                                      <p:to>
                                        <p:strVal val="visible"/>
                                      </p:to>
                                    </p:set>
                                    <p:anim calcmode="lin" valueType="num">
                                      <p:cBhvr>
                                        <p:cTn id="11" dur="500" fill="hold"/>
                                        <p:tgtEl>
                                          <p:spTgt spid="109571">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109571">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09571">
                                            <p:txEl>
                                              <p:pRg st="2" end="2"/>
                                            </p:txEl>
                                          </p:spTgt>
                                        </p:tgtEl>
                                        <p:attrNameLst>
                                          <p:attrName>style.visibility</p:attrName>
                                        </p:attrNameLst>
                                      </p:cBhvr>
                                      <p:to>
                                        <p:strVal val="visible"/>
                                      </p:to>
                                    </p:set>
                                    <p:anim calcmode="lin" valueType="num">
                                      <p:cBhvr>
                                        <p:cTn id="15" dur="500" fill="hold"/>
                                        <p:tgtEl>
                                          <p:spTgt spid="109571">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109571">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a:xfrm>
            <a:off x="457200" y="1676400"/>
            <a:ext cx="8229600" cy="4343400"/>
          </a:xfrm>
        </p:spPr>
        <p:txBody>
          <a:bodyPr>
            <a:normAutofit lnSpcReduction="10000"/>
          </a:bodyPr>
          <a:lstStyle/>
          <a:p>
            <a:pPr>
              <a:lnSpc>
                <a:spcPct val="90000"/>
              </a:lnSpc>
              <a:spcBef>
                <a:spcPct val="50000"/>
              </a:spcBef>
            </a:pPr>
            <a:r>
              <a:rPr lang="en-US" sz="2800" dirty="0">
                <a:solidFill>
                  <a:schemeClr val="bg1"/>
                </a:solidFill>
              </a:rPr>
              <a:t>Additional land gained after Mexican-American War caused bitter slavery dispute</a:t>
            </a:r>
          </a:p>
          <a:p>
            <a:pPr>
              <a:lnSpc>
                <a:spcPct val="90000"/>
              </a:lnSpc>
              <a:spcBef>
                <a:spcPct val="50000"/>
              </a:spcBef>
            </a:pPr>
            <a:r>
              <a:rPr lang="en-US" sz="2800" dirty="0">
                <a:solidFill>
                  <a:schemeClr val="bg1"/>
                </a:solidFill>
              </a:rPr>
              <a:t>Missouri Compromise of 1820 prohibited slavery north of latitude 36°30’</a:t>
            </a:r>
          </a:p>
          <a:p>
            <a:pPr>
              <a:lnSpc>
                <a:spcPct val="90000"/>
              </a:lnSpc>
              <a:spcBef>
                <a:spcPct val="50000"/>
              </a:spcBef>
            </a:pPr>
            <a:r>
              <a:rPr lang="en-US" sz="2800" dirty="0">
                <a:solidFill>
                  <a:schemeClr val="bg1"/>
                </a:solidFill>
              </a:rPr>
              <a:t>President Polk wanted to extend the line to the West Coast, dividing Mexican Cession into free and enslaved parts</a:t>
            </a:r>
          </a:p>
          <a:p>
            <a:pPr>
              <a:lnSpc>
                <a:spcPct val="90000"/>
              </a:lnSpc>
              <a:spcBef>
                <a:spcPct val="50000"/>
              </a:spcBef>
            </a:pPr>
            <a:r>
              <a:rPr lang="en-US" sz="2800" dirty="0">
                <a:solidFill>
                  <a:schemeClr val="bg1"/>
                </a:solidFill>
              </a:rPr>
              <a:t>Some leaders wanted </a:t>
            </a:r>
            <a:r>
              <a:rPr lang="en-US" sz="2800" b="1" dirty="0">
                <a:solidFill>
                  <a:srgbClr val="FF0000"/>
                </a:solidFill>
              </a:rPr>
              <a:t>popular sovereignty</a:t>
            </a:r>
            <a:r>
              <a:rPr lang="en-US" sz="2800" dirty="0">
                <a:solidFill>
                  <a:schemeClr val="bg1"/>
                </a:solidFill>
              </a:rPr>
              <a:t>, the idea that political power belongs to the people,</a:t>
            </a:r>
            <a:r>
              <a:rPr lang="en-US" sz="2800" b="1" dirty="0">
                <a:solidFill>
                  <a:schemeClr val="bg1"/>
                </a:solidFill>
              </a:rPr>
              <a:t> </a:t>
            </a:r>
            <a:r>
              <a:rPr lang="en-US" sz="2800" dirty="0">
                <a:solidFill>
                  <a:schemeClr val="bg1"/>
                </a:solidFill>
              </a:rPr>
              <a:t>to decide on banning or allowing slavery.</a:t>
            </a:r>
          </a:p>
          <a:p>
            <a:pPr>
              <a:lnSpc>
                <a:spcPct val="90000"/>
              </a:lnSpc>
            </a:pPr>
            <a:endParaRPr lang="en-US" sz="2800" dirty="0"/>
          </a:p>
        </p:txBody>
      </p:sp>
      <p:sp>
        <p:nvSpPr>
          <p:cNvPr id="87042" name="Rectangle 2"/>
          <p:cNvSpPr>
            <a:spLocks noGrp="1" noChangeArrowheads="1"/>
          </p:cNvSpPr>
          <p:nvPr>
            <p:ph type="title"/>
          </p:nvPr>
        </p:nvSpPr>
        <p:spPr>
          <a:xfrm>
            <a:off x="0" y="152400"/>
            <a:ext cx="9144000" cy="1143000"/>
          </a:xfrm>
        </p:spPr>
        <p:txBody>
          <a:bodyPr/>
          <a:lstStyle/>
          <a:p>
            <a:pPr algn="ctr"/>
            <a:r>
              <a:rPr lang="en-US" sz="3600" b="1" dirty="0">
                <a:solidFill>
                  <a:schemeClr val="bg1"/>
                </a:solidFill>
              </a:rPr>
              <a:t>New Land Renews Slavery Disputes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fade">
                                      <p:cBhvr>
                                        <p:cTn id="7" dur="2000"/>
                                        <p:tgtEl>
                                          <p:spTgt spid="870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87043">
                                            <p:txEl>
                                              <p:pRg st="0" end="0"/>
                                            </p:txEl>
                                          </p:spTgt>
                                        </p:tgtEl>
                                        <p:attrNameLst>
                                          <p:attrName>style.visibility</p:attrName>
                                        </p:attrNameLst>
                                      </p:cBhvr>
                                      <p:to>
                                        <p:strVal val="visible"/>
                                      </p:to>
                                    </p:set>
                                    <p:anim calcmode="lin" valueType="num">
                                      <p:cBhvr>
                                        <p:cTn id="12" dur="500" fill="hold"/>
                                        <p:tgtEl>
                                          <p:spTgt spid="8704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870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87043">
                                            <p:txEl>
                                              <p:pRg st="1" end="1"/>
                                            </p:txEl>
                                          </p:spTgt>
                                        </p:tgtEl>
                                        <p:attrNameLst>
                                          <p:attrName>style.visibility</p:attrName>
                                        </p:attrNameLst>
                                      </p:cBhvr>
                                      <p:to>
                                        <p:strVal val="visible"/>
                                      </p:to>
                                    </p:set>
                                    <p:anim calcmode="lin" valueType="num">
                                      <p:cBhvr>
                                        <p:cTn id="18" dur="500" fill="hold"/>
                                        <p:tgtEl>
                                          <p:spTgt spid="8704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8704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87043">
                                            <p:txEl>
                                              <p:pRg st="2" end="2"/>
                                            </p:txEl>
                                          </p:spTgt>
                                        </p:tgtEl>
                                        <p:attrNameLst>
                                          <p:attrName>style.visibility</p:attrName>
                                        </p:attrNameLst>
                                      </p:cBhvr>
                                      <p:to>
                                        <p:strVal val="visible"/>
                                      </p:to>
                                    </p:set>
                                    <p:anim calcmode="lin" valueType="num">
                                      <p:cBhvr>
                                        <p:cTn id="24" dur="500" fill="hold"/>
                                        <p:tgtEl>
                                          <p:spTgt spid="8704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8704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87043">
                                            <p:txEl>
                                              <p:pRg st="3" end="3"/>
                                            </p:txEl>
                                          </p:spTgt>
                                        </p:tgtEl>
                                        <p:attrNameLst>
                                          <p:attrName>style.visibility</p:attrName>
                                        </p:attrNameLst>
                                      </p:cBhvr>
                                      <p:to>
                                        <p:strVal val="visible"/>
                                      </p:to>
                                    </p:set>
                                    <p:anim calcmode="lin" valueType="num">
                                      <p:cBhvr>
                                        <p:cTn id="30" dur="500" fill="hold"/>
                                        <p:tgtEl>
                                          <p:spTgt spid="87043">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8704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P spid="8704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idx="1"/>
          </p:nvPr>
        </p:nvSpPr>
        <p:spPr>
          <a:xfrm>
            <a:off x="457200" y="1752600"/>
            <a:ext cx="8229600" cy="5105400"/>
          </a:xfrm>
        </p:spPr>
        <p:txBody>
          <a:bodyPr/>
          <a:lstStyle/>
          <a:p>
            <a:pPr>
              <a:lnSpc>
                <a:spcPct val="80000"/>
              </a:lnSpc>
              <a:spcBef>
                <a:spcPct val="30000"/>
              </a:spcBef>
            </a:pPr>
            <a:r>
              <a:rPr lang="en-US" sz="2800" dirty="0"/>
              <a:t>Northern Democrats chose Senator Stephen Douglas; Southern Democrats, Vice President </a:t>
            </a:r>
            <a:r>
              <a:rPr lang="en-US" sz="2800" b="1" dirty="0">
                <a:solidFill>
                  <a:srgbClr val="FF0000"/>
                </a:solidFill>
              </a:rPr>
              <a:t>John C. Breckinridge</a:t>
            </a:r>
            <a:r>
              <a:rPr lang="en-US" sz="2800" dirty="0"/>
              <a:t>.</a:t>
            </a:r>
          </a:p>
          <a:p>
            <a:pPr>
              <a:lnSpc>
                <a:spcPct val="80000"/>
              </a:lnSpc>
              <a:spcBef>
                <a:spcPct val="30000"/>
              </a:spcBef>
            </a:pPr>
            <a:r>
              <a:rPr lang="en-US" sz="2800" dirty="0"/>
              <a:t>The</a:t>
            </a:r>
            <a:r>
              <a:rPr lang="en-US" sz="2800" b="1" dirty="0"/>
              <a:t> </a:t>
            </a:r>
            <a:r>
              <a:rPr lang="en-US" sz="2800" b="1" dirty="0">
                <a:solidFill>
                  <a:srgbClr val="FF0000"/>
                </a:solidFill>
              </a:rPr>
              <a:t>Constitutional Union Party</a:t>
            </a:r>
            <a:r>
              <a:rPr lang="en-US" sz="2800" b="1" dirty="0"/>
              <a:t> </a:t>
            </a:r>
            <a:r>
              <a:rPr lang="en-US" sz="2800" dirty="0"/>
              <a:t>selected </a:t>
            </a:r>
            <a:r>
              <a:rPr lang="en-US" sz="2800" b="1" dirty="0">
                <a:solidFill>
                  <a:srgbClr val="FF0000"/>
                </a:solidFill>
              </a:rPr>
              <a:t>John Bell</a:t>
            </a:r>
            <a:r>
              <a:rPr lang="en-US" sz="2800" b="1" dirty="0"/>
              <a:t> </a:t>
            </a:r>
            <a:r>
              <a:rPr lang="en-US" sz="2800" dirty="0"/>
              <a:t>of Tennessee.</a:t>
            </a:r>
          </a:p>
          <a:p>
            <a:pPr>
              <a:lnSpc>
                <a:spcPct val="80000"/>
              </a:lnSpc>
              <a:spcBef>
                <a:spcPct val="30000"/>
              </a:spcBef>
            </a:pPr>
            <a:r>
              <a:rPr lang="en-US" sz="2800" dirty="0"/>
              <a:t>Republicans nominated Lincoln, who won with most votes of the free states.</a:t>
            </a:r>
          </a:p>
          <a:p>
            <a:pPr lvl="1">
              <a:lnSpc>
                <a:spcPct val="80000"/>
              </a:lnSpc>
              <a:spcBef>
                <a:spcPct val="30000"/>
              </a:spcBef>
            </a:pPr>
            <a:r>
              <a:rPr lang="en-US" dirty="0"/>
              <a:t>Lincoln promised not to abolish slavery where it already existed.</a:t>
            </a:r>
          </a:p>
          <a:p>
            <a:pPr>
              <a:lnSpc>
                <a:spcPct val="80000"/>
              </a:lnSpc>
              <a:spcBef>
                <a:spcPct val="30000"/>
              </a:spcBef>
            </a:pPr>
            <a:r>
              <a:rPr lang="en-US" sz="2800" dirty="0"/>
              <a:t>The result angered southerners.</a:t>
            </a:r>
          </a:p>
          <a:p>
            <a:pPr lvl="1">
              <a:lnSpc>
                <a:spcPct val="80000"/>
              </a:lnSpc>
              <a:spcBef>
                <a:spcPct val="30000"/>
              </a:spcBef>
            </a:pPr>
            <a:r>
              <a:rPr lang="en-US" dirty="0"/>
              <a:t>Lincoln had not campaigned in the South or carried any southern states in the election.</a:t>
            </a:r>
          </a:p>
          <a:p>
            <a:pPr>
              <a:lnSpc>
                <a:spcPct val="80000"/>
              </a:lnSpc>
            </a:pPr>
            <a:endParaRPr lang="en-US" sz="2800" dirty="0"/>
          </a:p>
        </p:txBody>
      </p:sp>
      <p:sp>
        <p:nvSpPr>
          <p:cNvPr id="104450" name="Rectangle 2"/>
          <p:cNvSpPr>
            <a:spLocks noGrp="1" noChangeArrowheads="1"/>
          </p:cNvSpPr>
          <p:nvPr>
            <p:ph type="title"/>
          </p:nvPr>
        </p:nvSpPr>
        <p:spPr>
          <a:xfrm>
            <a:off x="0" y="152400"/>
            <a:ext cx="9144000" cy="1143000"/>
          </a:xfrm>
        </p:spPr>
        <p:txBody>
          <a:bodyPr/>
          <a:lstStyle/>
          <a:p>
            <a:pPr algn="ctr"/>
            <a:r>
              <a:rPr lang="en-US" sz="4200" dirty="0"/>
              <a:t>Election of 1860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450"/>
                                        </p:tgtEl>
                                        <p:attrNameLst>
                                          <p:attrName>style.visibility</p:attrName>
                                        </p:attrNameLst>
                                      </p:cBhvr>
                                      <p:to>
                                        <p:strVal val="visible"/>
                                      </p:to>
                                    </p:set>
                                    <p:animEffect transition="in" filter="fade">
                                      <p:cBhvr>
                                        <p:cTn id="7" dur="2000"/>
                                        <p:tgtEl>
                                          <p:spTgt spid="1044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04451">
                                            <p:txEl>
                                              <p:pRg st="0" end="0"/>
                                            </p:txEl>
                                          </p:spTgt>
                                        </p:tgtEl>
                                        <p:attrNameLst>
                                          <p:attrName>style.visibility</p:attrName>
                                        </p:attrNameLst>
                                      </p:cBhvr>
                                      <p:to>
                                        <p:strVal val="visible"/>
                                      </p:to>
                                    </p:set>
                                    <p:anim calcmode="lin" valueType="num">
                                      <p:cBhvr>
                                        <p:cTn id="12" dur="500" fill="hold"/>
                                        <p:tgtEl>
                                          <p:spTgt spid="104451">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044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04451">
                                            <p:txEl>
                                              <p:pRg st="1" end="1"/>
                                            </p:txEl>
                                          </p:spTgt>
                                        </p:tgtEl>
                                        <p:attrNameLst>
                                          <p:attrName>style.visibility</p:attrName>
                                        </p:attrNameLst>
                                      </p:cBhvr>
                                      <p:to>
                                        <p:strVal val="visible"/>
                                      </p:to>
                                    </p:set>
                                    <p:anim calcmode="lin" valueType="num">
                                      <p:cBhvr>
                                        <p:cTn id="18" dur="500" fill="hold"/>
                                        <p:tgtEl>
                                          <p:spTgt spid="104451">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10445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04451">
                                            <p:txEl>
                                              <p:pRg st="2" end="2"/>
                                            </p:txEl>
                                          </p:spTgt>
                                        </p:tgtEl>
                                        <p:attrNameLst>
                                          <p:attrName>style.visibility</p:attrName>
                                        </p:attrNameLst>
                                      </p:cBhvr>
                                      <p:to>
                                        <p:strVal val="visible"/>
                                      </p:to>
                                    </p:set>
                                    <p:anim calcmode="lin" valueType="num">
                                      <p:cBhvr>
                                        <p:cTn id="24" dur="500" fill="hold"/>
                                        <p:tgtEl>
                                          <p:spTgt spid="104451">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104451">
                                            <p:txEl>
                                              <p:pRg st="2" end="2"/>
                                            </p:txEl>
                                          </p:spTgt>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104451">
                                            <p:txEl>
                                              <p:pRg st="3" end="3"/>
                                            </p:txEl>
                                          </p:spTgt>
                                        </p:tgtEl>
                                        <p:attrNameLst>
                                          <p:attrName>style.visibility</p:attrName>
                                        </p:attrNameLst>
                                      </p:cBhvr>
                                      <p:to>
                                        <p:strVal val="visible"/>
                                      </p:to>
                                    </p:set>
                                    <p:anim calcmode="lin" valueType="num">
                                      <p:cBhvr>
                                        <p:cTn id="28" dur="500" fill="hold"/>
                                        <p:tgtEl>
                                          <p:spTgt spid="104451">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0445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104451">
                                            <p:txEl>
                                              <p:pRg st="4" end="4"/>
                                            </p:txEl>
                                          </p:spTgt>
                                        </p:tgtEl>
                                        <p:attrNameLst>
                                          <p:attrName>style.visibility</p:attrName>
                                        </p:attrNameLst>
                                      </p:cBhvr>
                                      <p:to>
                                        <p:strVal val="visible"/>
                                      </p:to>
                                    </p:set>
                                    <p:anim calcmode="lin" valueType="num">
                                      <p:cBhvr>
                                        <p:cTn id="34" dur="500" fill="hold"/>
                                        <p:tgtEl>
                                          <p:spTgt spid="104451">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104451">
                                            <p:txEl>
                                              <p:pRg st="4" end="4"/>
                                            </p:txEl>
                                          </p:spTgt>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0"/>
                                  </p:stCondLst>
                                  <p:childTnLst>
                                    <p:set>
                                      <p:cBhvr>
                                        <p:cTn id="37" dur="1" fill="hold">
                                          <p:stCondLst>
                                            <p:cond delay="0"/>
                                          </p:stCondLst>
                                        </p:cTn>
                                        <p:tgtEl>
                                          <p:spTgt spid="104451">
                                            <p:txEl>
                                              <p:pRg st="5" end="5"/>
                                            </p:txEl>
                                          </p:spTgt>
                                        </p:tgtEl>
                                        <p:attrNameLst>
                                          <p:attrName>style.visibility</p:attrName>
                                        </p:attrNameLst>
                                      </p:cBhvr>
                                      <p:to>
                                        <p:strVal val="visible"/>
                                      </p:to>
                                    </p:set>
                                    <p:anim calcmode="lin" valueType="num">
                                      <p:cBhvr>
                                        <p:cTn id="38" dur="500" fill="hold"/>
                                        <p:tgtEl>
                                          <p:spTgt spid="104451">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104451">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p:bldP spid="10445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idx="1"/>
          </p:nvPr>
        </p:nvSpPr>
        <p:spPr>
          <a:xfrm>
            <a:off x="457200" y="1447800"/>
            <a:ext cx="8305800" cy="5181600"/>
          </a:xfrm>
        </p:spPr>
        <p:txBody>
          <a:bodyPr/>
          <a:lstStyle/>
          <a:p>
            <a:pPr>
              <a:spcBef>
                <a:spcPct val="50000"/>
              </a:spcBef>
            </a:pPr>
            <a:r>
              <a:rPr lang="en-US" sz="2800" dirty="0"/>
              <a:t>Lincoln insisted he would not change slavery in South, but would not let it expand</a:t>
            </a:r>
          </a:p>
          <a:p>
            <a:pPr>
              <a:spcBef>
                <a:spcPct val="50000"/>
              </a:spcBef>
            </a:pPr>
            <a:r>
              <a:rPr lang="en-US" sz="2800" dirty="0"/>
              <a:t>People in South believed that their economy and way of life would be destroyed</a:t>
            </a:r>
          </a:p>
          <a:p>
            <a:pPr>
              <a:spcBef>
                <a:spcPct val="50000"/>
              </a:spcBef>
            </a:pPr>
            <a:r>
              <a:rPr lang="en-US" sz="2800" dirty="0"/>
              <a:t>South Carolina legislature met to consider </a:t>
            </a:r>
            <a:r>
              <a:rPr lang="en-US" sz="2800" b="1" dirty="0">
                <a:solidFill>
                  <a:srgbClr val="FF0000"/>
                </a:solidFill>
              </a:rPr>
              <a:t>secession</a:t>
            </a:r>
            <a:r>
              <a:rPr lang="en-US" sz="2800" dirty="0"/>
              <a:t>,</a:t>
            </a:r>
            <a:r>
              <a:rPr lang="en-US" sz="2800" b="1" dirty="0"/>
              <a:t> </a:t>
            </a:r>
            <a:r>
              <a:rPr lang="en-US" sz="2800" dirty="0"/>
              <a:t>formally withdrawing from the Union</a:t>
            </a:r>
          </a:p>
          <a:p>
            <a:pPr>
              <a:spcBef>
                <a:spcPct val="50000"/>
              </a:spcBef>
            </a:pPr>
            <a:r>
              <a:rPr lang="en-US" sz="2800" dirty="0"/>
              <a:t>South Carolina seceded, believing it had the right because it had voluntarily joined the Union</a:t>
            </a:r>
          </a:p>
          <a:p>
            <a:endParaRPr lang="en-US" sz="2800" dirty="0"/>
          </a:p>
        </p:txBody>
      </p:sp>
      <p:sp>
        <p:nvSpPr>
          <p:cNvPr id="105474" name="Rectangle 2"/>
          <p:cNvSpPr>
            <a:spLocks noGrp="1" noChangeArrowheads="1"/>
          </p:cNvSpPr>
          <p:nvPr>
            <p:ph type="title"/>
          </p:nvPr>
        </p:nvSpPr>
        <p:spPr>
          <a:xfrm>
            <a:off x="0" y="152400"/>
            <a:ext cx="9144000" cy="1143000"/>
          </a:xfrm>
        </p:spPr>
        <p:txBody>
          <a:bodyPr/>
          <a:lstStyle/>
          <a:p>
            <a:pPr algn="ctr"/>
            <a:r>
              <a:rPr lang="en-US" sz="4200" dirty="0"/>
              <a:t>The South Secedes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5474"/>
                                        </p:tgtEl>
                                        <p:attrNameLst>
                                          <p:attrName>style.visibility</p:attrName>
                                        </p:attrNameLst>
                                      </p:cBhvr>
                                      <p:to>
                                        <p:strVal val="visible"/>
                                      </p:to>
                                    </p:set>
                                    <p:animEffect transition="in" filter="fade">
                                      <p:cBhvr>
                                        <p:cTn id="7" dur="2000"/>
                                        <p:tgtEl>
                                          <p:spTgt spid="1054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05475">
                                            <p:txEl>
                                              <p:pRg st="0" end="0"/>
                                            </p:txEl>
                                          </p:spTgt>
                                        </p:tgtEl>
                                        <p:attrNameLst>
                                          <p:attrName>style.visibility</p:attrName>
                                        </p:attrNameLst>
                                      </p:cBhvr>
                                      <p:to>
                                        <p:strVal val="visible"/>
                                      </p:to>
                                    </p:set>
                                    <p:anim calcmode="lin" valueType="num">
                                      <p:cBhvr>
                                        <p:cTn id="12" dur="500" fill="hold"/>
                                        <p:tgtEl>
                                          <p:spTgt spid="10547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054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05475">
                                            <p:txEl>
                                              <p:pRg st="1" end="1"/>
                                            </p:txEl>
                                          </p:spTgt>
                                        </p:tgtEl>
                                        <p:attrNameLst>
                                          <p:attrName>style.visibility</p:attrName>
                                        </p:attrNameLst>
                                      </p:cBhvr>
                                      <p:to>
                                        <p:strVal val="visible"/>
                                      </p:to>
                                    </p:set>
                                    <p:anim calcmode="lin" valueType="num">
                                      <p:cBhvr>
                                        <p:cTn id="18" dur="500" fill="hold"/>
                                        <p:tgtEl>
                                          <p:spTgt spid="105475">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10547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05475">
                                            <p:txEl>
                                              <p:pRg st="2" end="2"/>
                                            </p:txEl>
                                          </p:spTgt>
                                        </p:tgtEl>
                                        <p:attrNameLst>
                                          <p:attrName>style.visibility</p:attrName>
                                        </p:attrNameLst>
                                      </p:cBhvr>
                                      <p:to>
                                        <p:strVal val="visible"/>
                                      </p:to>
                                    </p:set>
                                    <p:anim calcmode="lin" valueType="num">
                                      <p:cBhvr>
                                        <p:cTn id="24" dur="500" fill="hold"/>
                                        <p:tgtEl>
                                          <p:spTgt spid="105475">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10547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105475">
                                            <p:txEl>
                                              <p:pRg st="3" end="3"/>
                                            </p:txEl>
                                          </p:spTgt>
                                        </p:tgtEl>
                                        <p:attrNameLst>
                                          <p:attrName>style.visibility</p:attrName>
                                        </p:attrNameLst>
                                      </p:cBhvr>
                                      <p:to>
                                        <p:strVal val="visible"/>
                                      </p:to>
                                    </p:set>
                                    <p:anim calcmode="lin" valueType="num">
                                      <p:cBhvr>
                                        <p:cTn id="30" dur="500" fill="hold"/>
                                        <p:tgtEl>
                                          <p:spTgt spid="105475">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10547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P spid="10547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idx="1"/>
          </p:nvPr>
        </p:nvSpPr>
        <p:spPr>
          <a:xfrm>
            <a:off x="609600" y="1447800"/>
            <a:ext cx="7924800" cy="4876800"/>
          </a:xfrm>
        </p:spPr>
        <p:txBody>
          <a:bodyPr>
            <a:normAutofit lnSpcReduction="10000"/>
          </a:bodyPr>
          <a:lstStyle/>
          <a:p>
            <a:pPr>
              <a:lnSpc>
                <a:spcPct val="90000"/>
              </a:lnSpc>
              <a:spcBef>
                <a:spcPct val="50000"/>
              </a:spcBef>
            </a:pPr>
            <a:r>
              <a:rPr lang="en-US" sz="2800" dirty="0"/>
              <a:t>Mississippi, Florida, Alabama, Georgia, Louisiana, and Texas joined South Carolina to form </a:t>
            </a:r>
            <a:r>
              <a:rPr lang="en-US" sz="2800" b="1" dirty="0">
                <a:solidFill>
                  <a:srgbClr val="FF0000"/>
                </a:solidFill>
              </a:rPr>
              <a:t>Confederate States of America</a:t>
            </a:r>
            <a:r>
              <a:rPr lang="en-US" sz="2800" dirty="0"/>
              <a:t>.</a:t>
            </a:r>
          </a:p>
          <a:p>
            <a:pPr>
              <a:lnSpc>
                <a:spcPct val="90000"/>
              </a:lnSpc>
              <a:spcBef>
                <a:spcPct val="50000"/>
              </a:spcBef>
            </a:pPr>
            <a:r>
              <a:rPr lang="en-US" sz="2800" b="1" dirty="0">
                <a:solidFill>
                  <a:srgbClr val="FF0000"/>
                </a:solidFill>
              </a:rPr>
              <a:t>Jefferson Davis</a:t>
            </a:r>
            <a:r>
              <a:rPr lang="en-US" sz="2800" b="1" dirty="0"/>
              <a:t> </a:t>
            </a:r>
            <a:r>
              <a:rPr lang="en-US" sz="2800" dirty="0"/>
              <a:t>of Mississippi was elected Confederate president.</a:t>
            </a:r>
            <a:endParaRPr lang="en-US" sz="2800" b="1" dirty="0"/>
          </a:p>
          <a:p>
            <a:pPr>
              <a:lnSpc>
                <a:spcPct val="90000"/>
              </a:lnSpc>
              <a:spcBef>
                <a:spcPct val="50000"/>
              </a:spcBef>
            </a:pPr>
            <a:r>
              <a:rPr lang="en-US" sz="2800" dirty="0"/>
              <a:t>Senator </a:t>
            </a:r>
            <a:r>
              <a:rPr lang="en-US" sz="2800" b="1" dirty="0">
                <a:solidFill>
                  <a:srgbClr val="FF0000"/>
                </a:solidFill>
              </a:rPr>
              <a:t>John Crittenden</a:t>
            </a:r>
            <a:r>
              <a:rPr lang="en-US" sz="2800" b="1" dirty="0"/>
              <a:t> </a:t>
            </a:r>
            <a:r>
              <a:rPr lang="en-US" sz="2800" dirty="0"/>
              <a:t>proposed series of constitutional amendments  hoping to satisfy the South by protecting slavery.</a:t>
            </a:r>
          </a:p>
          <a:p>
            <a:pPr>
              <a:lnSpc>
                <a:spcPct val="90000"/>
              </a:lnSpc>
              <a:spcBef>
                <a:spcPct val="50000"/>
              </a:spcBef>
            </a:pPr>
            <a:r>
              <a:rPr lang="en-US" sz="2800" dirty="0"/>
              <a:t>Lincoln believed there could be no compromise about the extension of slavery, and the plan was rejected.</a:t>
            </a:r>
          </a:p>
          <a:p>
            <a:pPr>
              <a:lnSpc>
                <a:spcPct val="90000"/>
              </a:lnSpc>
            </a:pPr>
            <a:endParaRPr lang="en-US" sz="2800" dirty="0"/>
          </a:p>
        </p:txBody>
      </p:sp>
      <p:sp>
        <p:nvSpPr>
          <p:cNvPr id="106498" name="Rectangle 2"/>
          <p:cNvSpPr>
            <a:spLocks noGrp="1" noChangeArrowheads="1"/>
          </p:cNvSpPr>
          <p:nvPr>
            <p:ph type="title"/>
          </p:nvPr>
        </p:nvSpPr>
        <p:spPr>
          <a:xfrm>
            <a:off x="0" y="152400"/>
            <a:ext cx="9144000" cy="1143000"/>
          </a:xfrm>
        </p:spPr>
        <p:txBody>
          <a:bodyPr/>
          <a:lstStyle/>
          <a:p>
            <a:pPr algn="ctr"/>
            <a:r>
              <a:rPr lang="en-US" sz="4200" dirty="0"/>
              <a:t>Confederate States of America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2000"/>
                                        <p:tgtEl>
                                          <p:spTgt spid="1064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06499">
                                            <p:txEl>
                                              <p:pRg st="0" end="0"/>
                                            </p:txEl>
                                          </p:spTgt>
                                        </p:tgtEl>
                                        <p:attrNameLst>
                                          <p:attrName>style.visibility</p:attrName>
                                        </p:attrNameLst>
                                      </p:cBhvr>
                                      <p:to>
                                        <p:strVal val="visible"/>
                                      </p:to>
                                    </p:set>
                                    <p:anim calcmode="lin" valueType="num">
                                      <p:cBhvr>
                                        <p:cTn id="12" dur="500" fill="hold"/>
                                        <p:tgtEl>
                                          <p:spTgt spid="10649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0649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06499">
                                            <p:txEl>
                                              <p:pRg st="1" end="1"/>
                                            </p:txEl>
                                          </p:spTgt>
                                        </p:tgtEl>
                                        <p:attrNameLst>
                                          <p:attrName>style.visibility</p:attrName>
                                        </p:attrNameLst>
                                      </p:cBhvr>
                                      <p:to>
                                        <p:strVal val="visible"/>
                                      </p:to>
                                    </p:set>
                                    <p:anim calcmode="lin" valueType="num">
                                      <p:cBhvr>
                                        <p:cTn id="18" dur="500" fill="hold"/>
                                        <p:tgtEl>
                                          <p:spTgt spid="106499">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10649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06499">
                                            <p:txEl>
                                              <p:pRg st="2" end="2"/>
                                            </p:txEl>
                                          </p:spTgt>
                                        </p:tgtEl>
                                        <p:attrNameLst>
                                          <p:attrName>style.visibility</p:attrName>
                                        </p:attrNameLst>
                                      </p:cBhvr>
                                      <p:to>
                                        <p:strVal val="visible"/>
                                      </p:to>
                                    </p:set>
                                    <p:anim calcmode="lin" valueType="num">
                                      <p:cBhvr>
                                        <p:cTn id="24" dur="500" fill="hold"/>
                                        <p:tgtEl>
                                          <p:spTgt spid="106499">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10649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106499">
                                            <p:txEl>
                                              <p:pRg st="3" end="3"/>
                                            </p:txEl>
                                          </p:spTgt>
                                        </p:tgtEl>
                                        <p:attrNameLst>
                                          <p:attrName>style.visibility</p:attrName>
                                        </p:attrNameLst>
                                      </p:cBhvr>
                                      <p:to>
                                        <p:strVal val="visible"/>
                                      </p:to>
                                    </p:set>
                                    <p:anim calcmode="lin" valueType="num">
                                      <p:cBhvr>
                                        <p:cTn id="30" dur="500" fill="hold"/>
                                        <p:tgtEl>
                                          <p:spTgt spid="106499">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106499">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p:bldP spid="10649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a:xfrm>
            <a:off x="609600" y="1981200"/>
            <a:ext cx="8077200" cy="4191000"/>
          </a:xfrm>
        </p:spPr>
        <p:txBody>
          <a:bodyPr/>
          <a:lstStyle/>
          <a:p>
            <a:r>
              <a:rPr lang="en-US" dirty="0"/>
              <a:t>Lincoln inaugurated on March 4, 1861</a:t>
            </a:r>
          </a:p>
          <a:p>
            <a:r>
              <a:rPr lang="en-US" dirty="0"/>
              <a:t>Opposed idea that southern states could leave the Union because they were unhappy with government’s position on slavery</a:t>
            </a:r>
          </a:p>
          <a:p>
            <a:r>
              <a:rPr lang="en-US" dirty="0"/>
              <a:t>Announced in inaugural address that he would keep all government property in the seceding states</a:t>
            </a:r>
          </a:p>
          <a:p>
            <a:r>
              <a:rPr lang="en-US" dirty="0"/>
              <a:t>Hoped that southern states would return to the Union</a:t>
            </a:r>
          </a:p>
          <a:p>
            <a:endParaRPr lang="en-US" dirty="0"/>
          </a:p>
        </p:txBody>
      </p:sp>
      <p:sp>
        <p:nvSpPr>
          <p:cNvPr id="107522" name="Rectangle 2"/>
          <p:cNvSpPr>
            <a:spLocks noGrp="1" noChangeArrowheads="1"/>
          </p:cNvSpPr>
          <p:nvPr>
            <p:ph type="title"/>
          </p:nvPr>
        </p:nvSpPr>
        <p:spPr>
          <a:xfrm>
            <a:off x="0" y="152400"/>
            <a:ext cx="9144000" cy="1143000"/>
          </a:xfrm>
        </p:spPr>
        <p:txBody>
          <a:bodyPr/>
          <a:lstStyle/>
          <a:p>
            <a:pPr algn="ctr"/>
            <a:r>
              <a:rPr lang="en-US" sz="4200" dirty="0"/>
              <a:t>Lincoln Takes Office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7522"/>
                                        </p:tgtEl>
                                        <p:attrNameLst>
                                          <p:attrName>style.visibility</p:attrName>
                                        </p:attrNameLst>
                                      </p:cBhvr>
                                      <p:to>
                                        <p:strVal val="visible"/>
                                      </p:to>
                                    </p:set>
                                    <p:animEffect transition="in" filter="fade">
                                      <p:cBhvr>
                                        <p:cTn id="7" dur="2000"/>
                                        <p:tgtEl>
                                          <p:spTgt spid="1075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07523">
                                            <p:txEl>
                                              <p:pRg st="0" end="0"/>
                                            </p:txEl>
                                          </p:spTgt>
                                        </p:tgtEl>
                                        <p:attrNameLst>
                                          <p:attrName>style.visibility</p:attrName>
                                        </p:attrNameLst>
                                      </p:cBhvr>
                                      <p:to>
                                        <p:strVal val="visible"/>
                                      </p:to>
                                    </p:set>
                                    <p:anim calcmode="lin" valueType="num">
                                      <p:cBhvr>
                                        <p:cTn id="12" dur="500" fill="hold"/>
                                        <p:tgtEl>
                                          <p:spTgt spid="10752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0752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07523">
                                            <p:txEl>
                                              <p:pRg st="1" end="1"/>
                                            </p:txEl>
                                          </p:spTgt>
                                        </p:tgtEl>
                                        <p:attrNameLst>
                                          <p:attrName>style.visibility</p:attrName>
                                        </p:attrNameLst>
                                      </p:cBhvr>
                                      <p:to>
                                        <p:strVal val="visible"/>
                                      </p:to>
                                    </p:set>
                                    <p:anim calcmode="lin" valueType="num">
                                      <p:cBhvr>
                                        <p:cTn id="18" dur="500" fill="hold"/>
                                        <p:tgtEl>
                                          <p:spTgt spid="10752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10752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07523">
                                            <p:txEl>
                                              <p:pRg st="2" end="2"/>
                                            </p:txEl>
                                          </p:spTgt>
                                        </p:tgtEl>
                                        <p:attrNameLst>
                                          <p:attrName>style.visibility</p:attrName>
                                        </p:attrNameLst>
                                      </p:cBhvr>
                                      <p:to>
                                        <p:strVal val="visible"/>
                                      </p:to>
                                    </p:set>
                                    <p:anim calcmode="lin" valueType="num">
                                      <p:cBhvr>
                                        <p:cTn id="24" dur="500" fill="hold"/>
                                        <p:tgtEl>
                                          <p:spTgt spid="10752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10752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107523">
                                            <p:txEl>
                                              <p:pRg st="3" end="3"/>
                                            </p:txEl>
                                          </p:spTgt>
                                        </p:tgtEl>
                                        <p:attrNameLst>
                                          <p:attrName>style.visibility</p:attrName>
                                        </p:attrNameLst>
                                      </p:cBhvr>
                                      <p:to>
                                        <p:strVal val="visible"/>
                                      </p:to>
                                    </p:set>
                                    <p:anim calcmode="lin" valueType="num">
                                      <p:cBhvr>
                                        <p:cTn id="30" dur="500" fill="hold"/>
                                        <p:tgtEl>
                                          <p:spTgt spid="107523">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10752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P spid="1075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2" name="Picture 4" descr="Abraham_lincoln_inauguration_1861"/>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1066800" y="0"/>
            <a:ext cx="6934200" cy="68945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80" name="Picture 4" descr="lincoln inauguration"/>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0" y="0"/>
            <a:ext cx="9144000" cy="68389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idx="1"/>
          </p:nvPr>
        </p:nvSpPr>
        <p:spPr>
          <a:xfrm>
            <a:off x="457200" y="1752600"/>
            <a:ext cx="8458200" cy="4495800"/>
          </a:xfrm>
        </p:spPr>
        <p:txBody>
          <a:bodyPr>
            <a:normAutofit lnSpcReduction="10000"/>
          </a:bodyPr>
          <a:lstStyle/>
          <a:p>
            <a:pPr>
              <a:buFontTx/>
              <a:buNone/>
            </a:pPr>
            <a:r>
              <a:rPr lang="en-US" sz="2800" b="1" dirty="0">
                <a:solidFill>
                  <a:schemeClr val="bg1"/>
                </a:solidFill>
              </a:rPr>
              <a:t>Growing Sectionalism</a:t>
            </a:r>
          </a:p>
          <a:p>
            <a:r>
              <a:rPr lang="en-US" sz="2800" dirty="0">
                <a:solidFill>
                  <a:schemeClr val="bg1"/>
                </a:solidFill>
              </a:rPr>
              <a:t>Some northerners wanted to ban slavery in the Mexican Cession. </a:t>
            </a:r>
          </a:p>
          <a:p>
            <a:r>
              <a:rPr lang="en-US" sz="2800" dirty="0">
                <a:solidFill>
                  <a:schemeClr val="bg1"/>
                </a:solidFill>
              </a:rPr>
              <a:t>The </a:t>
            </a:r>
            <a:r>
              <a:rPr lang="en-US" sz="2800" b="1" dirty="0">
                <a:solidFill>
                  <a:srgbClr val="FF0000"/>
                </a:solidFill>
              </a:rPr>
              <a:t>Wilmot Proviso</a:t>
            </a:r>
            <a:r>
              <a:rPr lang="en-US" sz="2800" dirty="0"/>
              <a:t>,</a:t>
            </a:r>
            <a:r>
              <a:rPr lang="en-US" sz="2800" b="1" dirty="0"/>
              <a:t> </a:t>
            </a:r>
            <a:r>
              <a:rPr lang="en-US" sz="2800" dirty="0">
                <a:solidFill>
                  <a:schemeClr val="bg1"/>
                </a:solidFill>
              </a:rPr>
              <a:t>which would outlaw slavery in new lands, was proposed but not enacted.</a:t>
            </a:r>
            <a:endParaRPr lang="en-US" sz="2800" b="1" dirty="0">
              <a:solidFill>
                <a:schemeClr val="bg1"/>
              </a:solidFill>
            </a:endParaRPr>
          </a:p>
          <a:p>
            <a:r>
              <a:rPr lang="en-US" sz="2800" b="1" dirty="0">
                <a:solidFill>
                  <a:srgbClr val="FF0000"/>
                </a:solidFill>
              </a:rPr>
              <a:t>Sectionalism</a:t>
            </a:r>
            <a:r>
              <a:rPr lang="en-US" sz="2800" dirty="0">
                <a:solidFill>
                  <a:schemeClr val="bg1"/>
                </a:solidFill>
              </a:rPr>
              <a:t>,</a:t>
            </a:r>
            <a:r>
              <a:rPr lang="en-US" sz="2800" b="1" dirty="0">
                <a:solidFill>
                  <a:schemeClr val="bg1"/>
                </a:solidFill>
              </a:rPr>
              <a:t> </a:t>
            </a:r>
            <a:r>
              <a:rPr lang="en-US" sz="2800" dirty="0">
                <a:solidFill>
                  <a:schemeClr val="bg1"/>
                </a:solidFill>
              </a:rPr>
              <a:t>favoring the interests of one section or region over the interests of the entire country, was on the rise.</a:t>
            </a:r>
          </a:p>
          <a:p>
            <a:r>
              <a:rPr lang="en-US" sz="2800" dirty="0">
                <a:solidFill>
                  <a:schemeClr val="bg1"/>
                </a:solidFill>
              </a:rPr>
              <a:t>Antislavery northerners formed a new party–the </a:t>
            </a:r>
            <a:r>
              <a:rPr lang="en-US" sz="2800" b="1" dirty="0">
                <a:solidFill>
                  <a:srgbClr val="FF0000"/>
                </a:solidFill>
              </a:rPr>
              <a:t>Free-Soil Party</a:t>
            </a:r>
            <a:r>
              <a:rPr lang="en-US" sz="2800" dirty="0" smtClean="0"/>
              <a:t>– </a:t>
            </a:r>
            <a:r>
              <a:rPr lang="en-US" sz="2800" dirty="0" smtClean="0">
                <a:solidFill>
                  <a:schemeClr val="bg1"/>
                </a:solidFill>
              </a:rPr>
              <a:t>to </a:t>
            </a:r>
            <a:r>
              <a:rPr lang="en-US" sz="2800" dirty="0">
                <a:solidFill>
                  <a:schemeClr val="bg1"/>
                </a:solidFill>
              </a:rPr>
              <a:t>support the Wilmot Proviso.</a:t>
            </a:r>
          </a:p>
        </p:txBody>
      </p:sp>
      <p:sp>
        <p:nvSpPr>
          <p:cNvPr id="89090" name="Rectangle 2"/>
          <p:cNvSpPr>
            <a:spLocks noGrp="1" noChangeArrowheads="1"/>
          </p:cNvSpPr>
          <p:nvPr>
            <p:ph type="title"/>
          </p:nvPr>
        </p:nvSpPr>
        <p:spPr>
          <a:xfrm>
            <a:off x="0" y="152400"/>
            <a:ext cx="9144000" cy="1143000"/>
          </a:xfrm>
        </p:spPr>
        <p:txBody>
          <a:bodyPr/>
          <a:lstStyle/>
          <a:p>
            <a:pPr algn="ctr"/>
            <a:r>
              <a:rPr lang="en-US" sz="4200" dirty="0">
                <a:solidFill>
                  <a:schemeClr val="bg1"/>
                </a:solidFill>
              </a:rPr>
              <a:t>Regional Differences about Slavery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fade">
                                      <p:cBhvr>
                                        <p:cTn id="7" dur="2000"/>
                                        <p:tgtEl>
                                          <p:spTgt spid="890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89091">
                                            <p:txEl>
                                              <p:pRg st="0" end="0"/>
                                            </p:txEl>
                                          </p:spTgt>
                                        </p:tgtEl>
                                        <p:attrNameLst>
                                          <p:attrName>style.visibility</p:attrName>
                                        </p:attrNameLst>
                                      </p:cBhvr>
                                      <p:to>
                                        <p:strVal val="visible"/>
                                      </p:to>
                                    </p:set>
                                    <p:anim calcmode="lin" valueType="num">
                                      <p:cBhvr>
                                        <p:cTn id="12" dur="500" fill="hold"/>
                                        <p:tgtEl>
                                          <p:spTgt spid="89091">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8909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89091">
                                            <p:txEl>
                                              <p:pRg st="1" end="1"/>
                                            </p:txEl>
                                          </p:spTgt>
                                        </p:tgtEl>
                                        <p:attrNameLst>
                                          <p:attrName>style.visibility</p:attrName>
                                        </p:attrNameLst>
                                      </p:cBhvr>
                                      <p:to>
                                        <p:strVal val="visible"/>
                                      </p:to>
                                    </p:set>
                                    <p:anim calcmode="lin" valueType="num">
                                      <p:cBhvr>
                                        <p:cTn id="18" dur="500" fill="hold"/>
                                        <p:tgtEl>
                                          <p:spTgt spid="89091">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8909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89091">
                                            <p:txEl>
                                              <p:pRg st="2" end="2"/>
                                            </p:txEl>
                                          </p:spTgt>
                                        </p:tgtEl>
                                        <p:attrNameLst>
                                          <p:attrName>style.visibility</p:attrName>
                                        </p:attrNameLst>
                                      </p:cBhvr>
                                      <p:to>
                                        <p:strVal val="visible"/>
                                      </p:to>
                                    </p:set>
                                    <p:anim calcmode="lin" valueType="num">
                                      <p:cBhvr>
                                        <p:cTn id="24" dur="500" fill="hold"/>
                                        <p:tgtEl>
                                          <p:spTgt spid="89091">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8909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89091">
                                            <p:txEl>
                                              <p:pRg st="3" end="3"/>
                                            </p:txEl>
                                          </p:spTgt>
                                        </p:tgtEl>
                                        <p:attrNameLst>
                                          <p:attrName>style.visibility</p:attrName>
                                        </p:attrNameLst>
                                      </p:cBhvr>
                                      <p:to>
                                        <p:strVal val="visible"/>
                                      </p:to>
                                    </p:set>
                                    <p:anim calcmode="lin" valueType="num">
                                      <p:cBhvr>
                                        <p:cTn id="30" dur="500" fill="hold"/>
                                        <p:tgtEl>
                                          <p:spTgt spid="89091">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8909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89091">
                                            <p:txEl>
                                              <p:pRg st="4" end="4"/>
                                            </p:txEl>
                                          </p:spTgt>
                                        </p:tgtEl>
                                        <p:attrNameLst>
                                          <p:attrName>style.visibility</p:attrName>
                                        </p:attrNameLst>
                                      </p:cBhvr>
                                      <p:to>
                                        <p:strVal val="visible"/>
                                      </p:to>
                                    </p:set>
                                    <p:anim calcmode="lin" valueType="num">
                                      <p:cBhvr>
                                        <p:cTn id="36" dur="500" fill="hold"/>
                                        <p:tgtEl>
                                          <p:spTgt spid="89091">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89091">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P spid="8909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a:xfrm>
            <a:off x="685800" y="1600200"/>
            <a:ext cx="7772400" cy="3352800"/>
          </a:xfrm>
        </p:spPr>
        <p:txBody>
          <a:bodyPr/>
          <a:lstStyle/>
          <a:p>
            <a:r>
              <a:rPr lang="en-US" dirty="0" smtClean="0">
                <a:solidFill>
                  <a:schemeClr val="bg1"/>
                </a:solidFill>
              </a:rPr>
              <a:t>California </a:t>
            </a:r>
            <a:r>
              <a:rPr lang="en-US" dirty="0">
                <a:solidFill>
                  <a:schemeClr val="bg1"/>
                </a:solidFill>
              </a:rPr>
              <a:t>applied to enter the Union.</a:t>
            </a:r>
          </a:p>
          <a:p>
            <a:r>
              <a:rPr lang="en-US" dirty="0">
                <a:solidFill>
                  <a:schemeClr val="bg1"/>
                </a:solidFill>
              </a:rPr>
              <a:t>Southerners did not want California to be a free state because it would upset the balance of slave and free states.</a:t>
            </a:r>
          </a:p>
        </p:txBody>
      </p:sp>
      <p:sp>
        <p:nvSpPr>
          <p:cNvPr id="108546" name="Rectangle 2"/>
          <p:cNvSpPr>
            <a:spLocks noGrp="1" noChangeArrowheads="1"/>
          </p:cNvSpPr>
          <p:nvPr>
            <p:ph type="title"/>
          </p:nvPr>
        </p:nvSpPr>
        <p:spPr/>
        <p:txBody>
          <a:bodyPr>
            <a:normAutofit/>
          </a:bodyPr>
          <a:lstStyle/>
          <a:p>
            <a:pPr algn="ctr"/>
            <a:r>
              <a:rPr lang="en-US" b="1" dirty="0"/>
              <a:t>California </a:t>
            </a:r>
            <a:r>
              <a:rPr lang="en-US" b="1" dirty="0" smtClean="0"/>
              <a:t>Question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 calcmode="lin" valueType="num">
                                      <p:cBhvr>
                                        <p:cTn id="7" dur="500" fill="hold"/>
                                        <p:tgtEl>
                                          <p:spTgt spid="1085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8547">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8547">
                                            <p:txEl>
                                              <p:pRg st="1" end="1"/>
                                            </p:txEl>
                                          </p:spTgt>
                                        </p:tgtEl>
                                        <p:attrNameLst>
                                          <p:attrName>style.visibility</p:attrName>
                                        </p:attrNameLst>
                                      </p:cBhvr>
                                      <p:to>
                                        <p:strVal val="visible"/>
                                      </p:to>
                                    </p:set>
                                    <p:anim calcmode="lin" valueType="num">
                                      <p:cBhvr>
                                        <p:cTn id="11" dur="500" fill="hold"/>
                                        <p:tgtEl>
                                          <p:spTgt spid="108547">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108547">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1"/>
          </p:nvPr>
        </p:nvSpPr>
        <p:spPr>
          <a:xfrm>
            <a:off x="609600" y="1524000"/>
            <a:ext cx="7924800" cy="4648200"/>
          </a:xfrm>
        </p:spPr>
        <p:txBody>
          <a:bodyPr>
            <a:normAutofit fontScale="92500" lnSpcReduction="10000"/>
          </a:bodyPr>
          <a:lstStyle/>
          <a:p>
            <a:pPr>
              <a:lnSpc>
                <a:spcPct val="90000"/>
              </a:lnSpc>
              <a:spcBef>
                <a:spcPct val="30000"/>
              </a:spcBef>
            </a:pPr>
            <a:r>
              <a:rPr lang="en-US" sz="2400" dirty="0">
                <a:solidFill>
                  <a:schemeClr val="bg1"/>
                </a:solidFill>
              </a:rPr>
              <a:t>Senator Henry Clay offered the </a:t>
            </a:r>
            <a:r>
              <a:rPr lang="en-US" sz="2400" b="1" dirty="0">
                <a:solidFill>
                  <a:srgbClr val="FF0000"/>
                </a:solidFill>
              </a:rPr>
              <a:t>Compromise of </a:t>
            </a:r>
            <a:r>
              <a:rPr lang="en-US" sz="2400" b="1" dirty="0" smtClean="0">
                <a:solidFill>
                  <a:srgbClr val="FF0000"/>
                </a:solidFill>
              </a:rPr>
              <a:t>1850</a:t>
            </a:r>
          </a:p>
          <a:p>
            <a:pPr>
              <a:lnSpc>
                <a:spcPct val="90000"/>
              </a:lnSpc>
              <a:spcBef>
                <a:spcPct val="30000"/>
              </a:spcBef>
            </a:pPr>
            <a:endParaRPr lang="en-US" sz="2400" dirty="0">
              <a:solidFill>
                <a:srgbClr val="FF0000"/>
              </a:solidFill>
            </a:endParaRPr>
          </a:p>
          <a:p>
            <a:pPr>
              <a:lnSpc>
                <a:spcPct val="90000"/>
              </a:lnSpc>
              <a:buFontTx/>
              <a:buNone/>
            </a:pPr>
            <a:r>
              <a:rPr lang="en-US" sz="2400" b="1" u="sng" dirty="0">
                <a:solidFill>
                  <a:schemeClr val="bg1"/>
                </a:solidFill>
              </a:rPr>
              <a:t>TO PLEASE THE NORTH:</a:t>
            </a:r>
          </a:p>
          <a:p>
            <a:pPr>
              <a:lnSpc>
                <a:spcPct val="90000"/>
              </a:lnSpc>
            </a:pPr>
            <a:r>
              <a:rPr lang="en-US" sz="2400" dirty="0">
                <a:solidFill>
                  <a:schemeClr val="bg1"/>
                </a:solidFill>
              </a:rPr>
              <a:t>California would be admitted as a free state</a:t>
            </a:r>
          </a:p>
          <a:p>
            <a:pPr>
              <a:lnSpc>
                <a:spcPct val="90000"/>
              </a:lnSpc>
            </a:pPr>
            <a:r>
              <a:rPr lang="en-US" sz="2400" dirty="0">
                <a:solidFill>
                  <a:schemeClr val="bg1"/>
                </a:solidFill>
              </a:rPr>
              <a:t>Slave trade would be abolished in Washington D.C.</a:t>
            </a:r>
          </a:p>
          <a:p>
            <a:pPr>
              <a:lnSpc>
                <a:spcPct val="90000"/>
              </a:lnSpc>
            </a:pPr>
            <a:endParaRPr lang="en-US" sz="2400" dirty="0">
              <a:solidFill>
                <a:schemeClr val="bg1"/>
              </a:solidFill>
            </a:endParaRPr>
          </a:p>
          <a:p>
            <a:pPr>
              <a:lnSpc>
                <a:spcPct val="90000"/>
              </a:lnSpc>
              <a:buFontTx/>
              <a:buNone/>
            </a:pPr>
            <a:r>
              <a:rPr lang="en-US" sz="2400" b="1" u="sng" dirty="0">
                <a:solidFill>
                  <a:schemeClr val="bg1"/>
                </a:solidFill>
              </a:rPr>
              <a:t>TO PLEASE THE SOUTH:</a:t>
            </a:r>
          </a:p>
          <a:p>
            <a:pPr>
              <a:lnSpc>
                <a:spcPct val="90000"/>
              </a:lnSpc>
            </a:pPr>
            <a:r>
              <a:rPr lang="en-US" sz="2400" dirty="0">
                <a:solidFill>
                  <a:schemeClr val="bg1"/>
                </a:solidFill>
              </a:rPr>
              <a:t>Pass the Fugitive Slave Act</a:t>
            </a:r>
          </a:p>
          <a:p>
            <a:pPr>
              <a:lnSpc>
                <a:spcPct val="90000"/>
              </a:lnSpc>
            </a:pPr>
            <a:r>
              <a:rPr lang="en-US" sz="2400" dirty="0">
                <a:solidFill>
                  <a:schemeClr val="bg1"/>
                </a:solidFill>
              </a:rPr>
              <a:t>Slavery in Mexican Cession land would be decided by popular sovereignty</a:t>
            </a:r>
            <a:r>
              <a:rPr lang="en-US" sz="2800" dirty="0">
                <a:solidFill>
                  <a:schemeClr val="bg1"/>
                </a:solidFill>
              </a:rPr>
              <a:t> </a:t>
            </a:r>
          </a:p>
          <a:p>
            <a:pPr lvl="1">
              <a:lnSpc>
                <a:spcPct val="90000"/>
              </a:lnSpc>
              <a:spcBef>
                <a:spcPct val="30000"/>
              </a:spcBef>
              <a:buFontTx/>
              <a:buNone/>
            </a:pPr>
            <a:endParaRPr lang="en-US" sz="2400" dirty="0">
              <a:solidFill>
                <a:schemeClr val="bg1"/>
              </a:solidFill>
            </a:endParaRPr>
          </a:p>
          <a:p>
            <a:pPr>
              <a:lnSpc>
                <a:spcPct val="90000"/>
              </a:lnSpc>
              <a:spcBef>
                <a:spcPct val="30000"/>
              </a:spcBef>
            </a:pPr>
            <a:r>
              <a:rPr lang="en-US" sz="2400" dirty="0">
                <a:solidFill>
                  <a:schemeClr val="bg1"/>
                </a:solidFill>
              </a:rPr>
              <a:t>The compromise was enacted and settled most disputes between slave and free states.</a:t>
            </a:r>
          </a:p>
        </p:txBody>
      </p:sp>
      <p:sp>
        <p:nvSpPr>
          <p:cNvPr id="90114" name="Rectangle 2"/>
          <p:cNvSpPr>
            <a:spLocks noGrp="1" noChangeArrowheads="1"/>
          </p:cNvSpPr>
          <p:nvPr>
            <p:ph type="title"/>
          </p:nvPr>
        </p:nvSpPr>
        <p:spPr>
          <a:xfrm>
            <a:off x="0" y="152400"/>
            <a:ext cx="9144000" cy="1143000"/>
          </a:xfrm>
        </p:spPr>
        <p:txBody>
          <a:bodyPr/>
          <a:lstStyle/>
          <a:p>
            <a:pPr algn="ctr"/>
            <a:r>
              <a:rPr lang="en-US" sz="4200" dirty="0"/>
              <a:t>Compromise of 1850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fade">
                                      <p:cBhvr>
                                        <p:cTn id="7" dur="2000"/>
                                        <p:tgtEl>
                                          <p:spTgt spid="901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90115">
                                            <p:txEl>
                                              <p:pRg st="0" end="0"/>
                                            </p:txEl>
                                          </p:spTgt>
                                        </p:tgtEl>
                                        <p:attrNameLst>
                                          <p:attrName>style.visibility</p:attrName>
                                        </p:attrNameLst>
                                      </p:cBhvr>
                                      <p:to>
                                        <p:strVal val="visible"/>
                                      </p:to>
                                    </p:set>
                                    <p:anim calcmode="lin" valueType="num">
                                      <p:cBhvr>
                                        <p:cTn id="12" dur="500" fill="hold"/>
                                        <p:tgtEl>
                                          <p:spTgt spid="9011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9011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90115">
                                            <p:txEl>
                                              <p:pRg st="2" end="2"/>
                                            </p:txEl>
                                          </p:spTgt>
                                        </p:tgtEl>
                                        <p:attrNameLst>
                                          <p:attrName>style.visibility</p:attrName>
                                        </p:attrNameLst>
                                      </p:cBhvr>
                                      <p:to>
                                        <p:strVal val="visible"/>
                                      </p:to>
                                    </p:set>
                                    <p:anim calcmode="lin" valueType="num">
                                      <p:cBhvr>
                                        <p:cTn id="18" dur="500" fill="hold"/>
                                        <p:tgtEl>
                                          <p:spTgt spid="90115">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9011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90115">
                                            <p:txEl>
                                              <p:pRg st="3" end="3"/>
                                            </p:txEl>
                                          </p:spTgt>
                                        </p:tgtEl>
                                        <p:attrNameLst>
                                          <p:attrName>style.visibility</p:attrName>
                                        </p:attrNameLst>
                                      </p:cBhvr>
                                      <p:to>
                                        <p:strVal val="visible"/>
                                      </p:to>
                                    </p:set>
                                    <p:anim calcmode="lin" valueType="num">
                                      <p:cBhvr>
                                        <p:cTn id="24" dur="500" fill="hold"/>
                                        <p:tgtEl>
                                          <p:spTgt spid="90115">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9011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90115">
                                            <p:txEl>
                                              <p:pRg st="4" end="4"/>
                                            </p:txEl>
                                          </p:spTgt>
                                        </p:tgtEl>
                                        <p:attrNameLst>
                                          <p:attrName>style.visibility</p:attrName>
                                        </p:attrNameLst>
                                      </p:cBhvr>
                                      <p:to>
                                        <p:strVal val="visible"/>
                                      </p:to>
                                    </p:set>
                                    <p:anim calcmode="lin" valueType="num">
                                      <p:cBhvr>
                                        <p:cTn id="30" dur="500" fill="hold"/>
                                        <p:tgtEl>
                                          <p:spTgt spid="90115">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9011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90115">
                                            <p:txEl>
                                              <p:pRg st="6" end="6"/>
                                            </p:txEl>
                                          </p:spTgt>
                                        </p:tgtEl>
                                        <p:attrNameLst>
                                          <p:attrName>style.visibility</p:attrName>
                                        </p:attrNameLst>
                                      </p:cBhvr>
                                      <p:to>
                                        <p:strVal val="visible"/>
                                      </p:to>
                                    </p:set>
                                    <p:anim calcmode="lin" valueType="num">
                                      <p:cBhvr>
                                        <p:cTn id="36" dur="500" fill="hold"/>
                                        <p:tgtEl>
                                          <p:spTgt spid="90115">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90115">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90115">
                                            <p:txEl>
                                              <p:pRg st="7" end="7"/>
                                            </p:txEl>
                                          </p:spTgt>
                                        </p:tgtEl>
                                        <p:attrNameLst>
                                          <p:attrName>style.visibility</p:attrName>
                                        </p:attrNameLst>
                                      </p:cBhvr>
                                      <p:to>
                                        <p:strVal val="visible"/>
                                      </p:to>
                                    </p:set>
                                    <p:anim calcmode="lin" valueType="num">
                                      <p:cBhvr>
                                        <p:cTn id="42" dur="500" fill="hold"/>
                                        <p:tgtEl>
                                          <p:spTgt spid="90115">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90115">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90115">
                                            <p:txEl>
                                              <p:pRg st="8" end="8"/>
                                            </p:txEl>
                                          </p:spTgt>
                                        </p:tgtEl>
                                        <p:attrNameLst>
                                          <p:attrName>style.visibility</p:attrName>
                                        </p:attrNameLst>
                                      </p:cBhvr>
                                      <p:to>
                                        <p:strVal val="visible"/>
                                      </p:to>
                                    </p:set>
                                    <p:anim calcmode="lin" valueType="num">
                                      <p:cBhvr>
                                        <p:cTn id="48" dur="500" fill="hold"/>
                                        <p:tgtEl>
                                          <p:spTgt spid="90115">
                                            <p:txEl>
                                              <p:pRg st="8" end="8"/>
                                            </p:txEl>
                                          </p:spTgt>
                                        </p:tgtEl>
                                        <p:attrNameLst>
                                          <p:attrName>ppt_w</p:attrName>
                                        </p:attrNameLst>
                                      </p:cBhvr>
                                      <p:tavLst>
                                        <p:tav tm="0">
                                          <p:val>
                                            <p:fltVal val="0"/>
                                          </p:val>
                                        </p:tav>
                                        <p:tav tm="100000">
                                          <p:val>
                                            <p:strVal val="#ppt_w"/>
                                          </p:val>
                                        </p:tav>
                                      </p:tavLst>
                                    </p:anim>
                                    <p:anim calcmode="lin" valueType="num">
                                      <p:cBhvr>
                                        <p:cTn id="49" dur="500" fill="hold"/>
                                        <p:tgtEl>
                                          <p:spTgt spid="90115">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90115">
                                            <p:txEl>
                                              <p:pRg st="10" end="10"/>
                                            </p:txEl>
                                          </p:spTgt>
                                        </p:tgtEl>
                                        <p:attrNameLst>
                                          <p:attrName>style.visibility</p:attrName>
                                        </p:attrNameLst>
                                      </p:cBhvr>
                                      <p:to>
                                        <p:strVal val="visible"/>
                                      </p:to>
                                    </p:set>
                                    <p:anim calcmode="lin" valueType="num">
                                      <p:cBhvr>
                                        <p:cTn id="54" dur="500" fill="hold"/>
                                        <p:tgtEl>
                                          <p:spTgt spid="90115">
                                            <p:txEl>
                                              <p:pRg st="10" end="10"/>
                                            </p:txEl>
                                          </p:spTgt>
                                        </p:tgtEl>
                                        <p:attrNameLst>
                                          <p:attrName>ppt_w</p:attrName>
                                        </p:attrNameLst>
                                      </p:cBhvr>
                                      <p:tavLst>
                                        <p:tav tm="0">
                                          <p:val>
                                            <p:fltVal val="0"/>
                                          </p:val>
                                        </p:tav>
                                        <p:tav tm="100000">
                                          <p:val>
                                            <p:strVal val="#ppt_w"/>
                                          </p:val>
                                        </p:tav>
                                      </p:tavLst>
                                    </p:anim>
                                    <p:anim calcmode="lin" valueType="num">
                                      <p:cBhvr>
                                        <p:cTn id="55" dur="500" fill="hold"/>
                                        <p:tgtEl>
                                          <p:spTgt spid="90115">
                                            <p:txEl>
                                              <p:pRg st="10" end="1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P spid="901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6" name="Picture 4" descr="compromiseof1850map"/>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18535" y="457200"/>
            <a:ext cx="9144000" cy="59563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0596"/>
                                        </p:tgtEl>
                                        <p:attrNameLst>
                                          <p:attrName>style.visibility</p:attrName>
                                        </p:attrNameLst>
                                      </p:cBhvr>
                                      <p:to>
                                        <p:strVal val="visible"/>
                                      </p:to>
                                    </p:set>
                                    <p:animEffect transition="in" filter="fade">
                                      <p:cBhvr>
                                        <p:cTn id="7" dur="2000"/>
                                        <p:tgtEl>
                                          <p:spTgt spid="110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idx="1"/>
          </p:nvPr>
        </p:nvSpPr>
        <p:spPr>
          <a:xfrm>
            <a:off x="457200" y="1828800"/>
            <a:ext cx="8382000" cy="4572000"/>
          </a:xfrm>
        </p:spPr>
        <p:txBody>
          <a:bodyPr/>
          <a:lstStyle/>
          <a:p>
            <a:r>
              <a:rPr lang="en-US" dirty="0">
                <a:solidFill>
                  <a:schemeClr val="bg1"/>
                </a:solidFill>
              </a:rPr>
              <a:t>Made it a crime to help runaway slaves and allowed officials to arrest runaway slaves in free areas  </a:t>
            </a:r>
          </a:p>
          <a:p>
            <a:r>
              <a:rPr lang="en-US" dirty="0">
                <a:solidFill>
                  <a:schemeClr val="bg1"/>
                </a:solidFill>
              </a:rPr>
              <a:t>Slaveholders could take suspected fugitives to U.S. commissioners who, decided their fate. </a:t>
            </a:r>
          </a:p>
          <a:p>
            <a:r>
              <a:rPr lang="en-US" dirty="0">
                <a:solidFill>
                  <a:schemeClr val="bg1"/>
                </a:solidFill>
              </a:rPr>
              <a:t>Commissioner received $5 for release; $10 for turning over to slaveholder</a:t>
            </a:r>
          </a:p>
          <a:p>
            <a:r>
              <a:rPr lang="en-US" dirty="0">
                <a:solidFill>
                  <a:schemeClr val="bg1"/>
                </a:solidFill>
              </a:rPr>
              <a:t>Accused fugitives could not testify on their own behalf</a:t>
            </a:r>
          </a:p>
          <a:p>
            <a:pPr marL="0" indent="0">
              <a:buNone/>
            </a:pPr>
            <a:endParaRPr lang="en-US" dirty="0">
              <a:solidFill>
                <a:schemeClr val="bg1"/>
              </a:solidFill>
            </a:endParaRPr>
          </a:p>
        </p:txBody>
      </p:sp>
      <p:sp>
        <p:nvSpPr>
          <p:cNvPr id="91138" name="Rectangle 2"/>
          <p:cNvSpPr>
            <a:spLocks noGrp="1" noChangeArrowheads="1"/>
          </p:cNvSpPr>
          <p:nvPr>
            <p:ph type="title"/>
          </p:nvPr>
        </p:nvSpPr>
        <p:spPr>
          <a:xfrm>
            <a:off x="0" y="228600"/>
            <a:ext cx="9144000" cy="1143000"/>
          </a:xfrm>
        </p:spPr>
        <p:txBody>
          <a:bodyPr/>
          <a:lstStyle/>
          <a:p>
            <a:pPr algn="ctr"/>
            <a:r>
              <a:rPr lang="en-US" sz="4200" dirty="0"/>
              <a:t>Fugitive Slave 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1138"/>
                                        </p:tgtEl>
                                        <p:attrNameLst>
                                          <p:attrName>style.visibility</p:attrName>
                                        </p:attrNameLst>
                                      </p:cBhvr>
                                      <p:to>
                                        <p:strVal val="visible"/>
                                      </p:to>
                                    </p:set>
                                    <p:animEffect transition="in" filter="fade">
                                      <p:cBhvr>
                                        <p:cTn id="7" dur="2000"/>
                                        <p:tgtEl>
                                          <p:spTgt spid="911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91139">
                                            <p:txEl>
                                              <p:pRg st="0" end="0"/>
                                            </p:txEl>
                                          </p:spTgt>
                                        </p:tgtEl>
                                        <p:attrNameLst>
                                          <p:attrName>style.visibility</p:attrName>
                                        </p:attrNameLst>
                                      </p:cBhvr>
                                      <p:to>
                                        <p:strVal val="visible"/>
                                      </p:to>
                                    </p:set>
                                    <p:anim calcmode="lin" valueType="num">
                                      <p:cBhvr>
                                        <p:cTn id="12" dur="500" fill="hold"/>
                                        <p:tgtEl>
                                          <p:spTgt spid="9113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911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91139">
                                            <p:txEl>
                                              <p:pRg st="1" end="1"/>
                                            </p:txEl>
                                          </p:spTgt>
                                        </p:tgtEl>
                                        <p:attrNameLst>
                                          <p:attrName>style.visibility</p:attrName>
                                        </p:attrNameLst>
                                      </p:cBhvr>
                                      <p:to>
                                        <p:strVal val="visible"/>
                                      </p:to>
                                    </p:set>
                                    <p:anim calcmode="lin" valueType="num">
                                      <p:cBhvr>
                                        <p:cTn id="18" dur="500" fill="hold"/>
                                        <p:tgtEl>
                                          <p:spTgt spid="91139">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9113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91139">
                                            <p:txEl>
                                              <p:pRg st="2" end="2"/>
                                            </p:txEl>
                                          </p:spTgt>
                                        </p:tgtEl>
                                        <p:attrNameLst>
                                          <p:attrName>style.visibility</p:attrName>
                                        </p:attrNameLst>
                                      </p:cBhvr>
                                      <p:to>
                                        <p:strVal val="visible"/>
                                      </p:to>
                                    </p:set>
                                    <p:anim calcmode="lin" valueType="num">
                                      <p:cBhvr>
                                        <p:cTn id="24" dur="500" fill="hold"/>
                                        <p:tgtEl>
                                          <p:spTgt spid="91139">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9113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91139">
                                            <p:txEl>
                                              <p:pRg st="3" end="3"/>
                                            </p:txEl>
                                          </p:spTgt>
                                        </p:tgtEl>
                                        <p:attrNameLst>
                                          <p:attrName>style.visibility</p:attrName>
                                        </p:attrNameLst>
                                      </p:cBhvr>
                                      <p:to>
                                        <p:strVal val="visible"/>
                                      </p:to>
                                    </p:set>
                                    <p:anim calcmode="lin" valueType="num">
                                      <p:cBhvr>
                                        <p:cTn id="30" dur="500" fill="hold"/>
                                        <p:tgtEl>
                                          <p:spTgt spid="91139">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91139">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P spid="911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a:xfrm>
            <a:off x="381000" y="1676400"/>
            <a:ext cx="8305800" cy="4191000"/>
          </a:xfrm>
        </p:spPr>
        <p:txBody>
          <a:bodyPr/>
          <a:lstStyle/>
          <a:p>
            <a:pPr>
              <a:spcBef>
                <a:spcPct val="50000"/>
              </a:spcBef>
            </a:pPr>
            <a:r>
              <a:rPr lang="en-US" sz="2800" dirty="0">
                <a:solidFill>
                  <a:schemeClr val="bg1"/>
                </a:solidFill>
              </a:rPr>
              <a:t>Northern abolitionists used stories of fugitive slaves to gain sympathy for their cause.</a:t>
            </a:r>
          </a:p>
          <a:p>
            <a:pPr>
              <a:spcBef>
                <a:spcPct val="50000"/>
              </a:spcBef>
            </a:pPr>
            <a:r>
              <a:rPr lang="en-US" sz="2800" dirty="0">
                <a:solidFill>
                  <a:schemeClr val="bg1"/>
                </a:solidFill>
              </a:rPr>
              <a:t>Fiction also informed people about the evils of slavery.</a:t>
            </a:r>
          </a:p>
          <a:p>
            <a:pPr>
              <a:spcBef>
                <a:spcPct val="50000"/>
              </a:spcBef>
            </a:pPr>
            <a:r>
              <a:rPr lang="en-US" sz="2800" b="1" i="1" dirty="0">
                <a:solidFill>
                  <a:srgbClr val="FF0000"/>
                </a:solidFill>
              </a:rPr>
              <a:t>Uncle Tom’s Cabin</a:t>
            </a:r>
            <a:r>
              <a:rPr lang="en-US" sz="2800" dirty="0"/>
              <a:t> </a:t>
            </a:r>
            <a:r>
              <a:rPr lang="en-US" sz="2800" dirty="0">
                <a:solidFill>
                  <a:schemeClr val="bg1"/>
                </a:solidFill>
              </a:rPr>
              <a:t>by Harriet Beecher Stowe was an influential antislavery novel published in 1852.</a:t>
            </a:r>
            <a:endParaRPr lang="en-US" sz="2800" b="1" i="1" dirty="0">
              <a:solidFill>
                <a:schemeClr val="bg1"/>
              </a:solidFill>
            </a:endParaRPr>
          </a:p>
          <a:p>
            <a:pPr lvl="1">
              <a:spcBef>
                <a:spcPct val="50000"/>
              </a:spcBef>
            </a:pPr>
            <a:r>
              <a:rPr lang="en-US" dirty="0">
                <a:solidFill>
                  <a:schemeClr val="bg1"/>
                </a:solidFill>
              </a:rPr>
              <a:t>More than 2 million copies sold within a decade.</a:t>
            </a:r>
          </a:p>
          <a:p>
            <a:pPr lvl="1">
              <a:spcBef>
                <a:spcPct val="50000"/>
              </a:spcBef>
            </a:pPr>
            <a:r>
              <a:rPr lang="en-US" dirty="0">
                <a:solidFill>
                  <a:schemeClr val="bg1"/>
                </a:solidFill>
              </a:rPr>
              <a:t>Still widely read as source about harsh realities of slavery.</a:t>
            </a:r>
          </a:p>
          <a:p>
            <a:endParaRPr lang="en-US" sz="2800" dirty="0"/>
          </a:p>
        </p:txBody>
      </p:sp>
      <p:sp>
        <p:nvSpPr>
          <p:cNvPr id="93186" name="Rectangle 2"/>
          <p:cNvSpPr>
            <a:spLocks noGrp="1" noChangeArrowheads="1"/>
          </p:cNvSpPr>
          <p:nvPr>
            <p:ph type="title"/>
          </p:nvPr>
        </p:nvSpPr>
        <p:spPr>
          <a:xfrm>
            <a:off x="0" y="28832"/>
            <a:ext cx="9144000" cy="1143000"/>
          </a:xfrm>
        </p:spPr>
        <p:txBody>
          <a:bodyPr>
            <a:normAutofit/>
          </a:bodyPr>
          <a:lstStyle/>
          <a:p>
            <a:pPr algn="ctr"/>
            <a:r>
              <a:rPr lang="en-US" sz="3800" dirty="0"/>
              <a:t>Antislavery Literature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fade">
                                      <p:cBhvr>
                                        <p:cTn id="7" dur="2000"/>
                                        <p:tgtEl>
                                          <p:spTgt spid="931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93187">
                                            <p:txEl>
                                              <p:pRg st="0" end="0"/>
                                            </p:txEl>
                                          </p:spTgt>
                                        </p:tgtEl>
                                        <p:attrNameLst>
                                          <p:attrName>style.visibility</p:attrName>
                                        </p:attrNameLst>
                                      </p:cBhvr>
                                      <p:to>
                                        <p:strVal val="visible"/>
                                      </p:to>
                                    </p:set>
                                    <p:anim calcmode="lin" valueType="num">
                                      <p:cBhvr>
                                        <p:cTn id="12" dur="500" fill="hold"/>
                                        <p:tgtEl>
                                          <p:spTgt spid="9318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931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93187">
                                            <p:txEl>
                                              <p:pRg st="1" end="1"/>
                                            </p:txEl>
                                          </p:spTgt>
                                        </p:tgtEl>
                                        <p:attrNameLst>
                                          <p:attrName>style.visibility</p:attrName>
                                        </p:attrNameLst>
                                      </p:cBhvr>
                                      <p:to>
                                        <p:strVal val="visible"/>
                                      </p:to>
                                    </p:set>
                                    <p:anim calcmode="lin" valueType="num">
                                      <p:cBhvr>
                                        <p:cTn id="18" dur="500" fill="hold"/>
                                        <p:tgtEl>
                                          <p:spTgt spid="93187">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9318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93187">
                                            <p:txEl>
                                              <p:pRg st="2" end="2"/>
                                            </p:txEl>
                                          </p:spTgt>
                                        </p:tgtEl>
                                        <p:attrNameLst>
                                          <p:attrName>style.visibility</p:attrName>
                                        </p:attrNameLst>
                                      </p:cBhvr>
                                      <p:to>
                                        <p:strVal val="visible"/>
                                      </p:to>
                                    </p:set>
                                    <p:anim calcmode="lin" valueType="num">
                                      <p:cBhvr>
                                        <p:cTn id="24" dur="5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93187">
                                            <p:txEl>
                                              <p:pRg st="2" end="2"/>
                                            </p:txEl>
                                          </p:spTgt>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93187">
                                            <p:txEl>
                                              <p:pRg st="3" end="3"/>
                                            </p:txEl>
                                          </p:spTgt>
                                        </p:tgtEl>
                                        <p:attrNameLst>
                                          <p:attrName>style.visibility</p:attrName>
                                        </p:attrNameLst>
                                      </p:cBhvr>
                                      <p:to>
                                        <p:strVal val="visible"/>
                                      </p:to>
                                    </p:set>
                                    <p:anim calcmode="lin" valueType="num">
                                      <p:cBhvr>
                                        <p:cTn id="28" dur="500" fill="hold"/>
                                        <p:tgtEl>
                                          <p:spTgt spid="9318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93187">
                                            <p:txEl>
                                              <p:pRg st="3" end="3"/>
                                            </p:txEl>
                                          </p:spTgt>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0"/>
                                  </p:stCondLst>
                                  <p:childTnLst>
                                    <p:set>
                                      <p:cBhvr>
                                        <p:cTn id="31" dur="1" fill="hold">
                                          <p:stCondLst>
                                            <p:cond delay="0"/>
                                          </p:stCondLst>
                                        </p:cTn>
                                        <p:tgtEl>
                                          <p:spTgt spid="93187">
                                            <p:txEl>
                                              <p:pRg st="4" end="4"/>
                                            </p:txEl>
                                          </p:spTgt>
                                        </p:tgtEl>
                                        <p:attrNameLst>
                                          <p:attrName>style.visibility</p:attrName>
                                        </p:attrNameLst>
                                      </p:cBhvr>
                                      <p:to>
                                        <p:strVal val="visible"/>
                                      </p:to>
                                    </p:set>
                                    <p:anim calcmode="lin" valueType="num">
                                      <p:cBhvr>
                                        <p:cTn id="32" dur="500" fill="hold"/>
                                        <p:tgtEl>
                                          <p:spTgt spid="93187">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9318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P spid="93186"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2714</TotalTime>
  <Words>1409</Words>
  <Application>Microsoft Office PowerPoint</Application>
  <PresentationFormat>On-screen Show (4:3)</PresentationFormat>
  <Paragraphs>178</Paragraphs>
  <Slides>35</Slides>
  <Notes>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Paper</vt:lpstr>
      <vt:lpstr>CH 15 ROAD TO CIVIL WAR</vt:lpstr>
      <vt:lpstr>The Debate over Slavery</vt:lpstr>
      <vt:lpstr>New Land Renews Slavery Disputes</vt:lpstr>
      <vt:lpstr>Regional Differences about Slavery</vt:lpstr>
      <vt:lpstr>California Question</vt:lpstr>
      <vt:lpstr>Compromise of 1850</vt:lpstr>
      <vt:lpstr>Slide 7</vt:lpstr>
      <vt:lpstr>Fugitive Slave Act</vt:lpstr>
      <vt:lpstr>Antislavery Literature </vt:lpstr>
      <vt:lpstr>Slide 10</vt:lpstr>
      <vt:lpstr>Trouble in Kansas</vt:lpstr>
      <vt:lpstr>The Election of 1852</vt:lpstr>
      <vt:lpstr>The Kansas-Nebraska Act</vt:lpstr>
      <vt:lpstr>Slide 14</vt:lpstr>
      <vt:lpstr>Kansas Divided</vt:lpstr>
      <vt:lpstr>Bleeding Kansas</vt:lpstr>
      <vt:lpstr>Slide 17</vt:lpstr>
      <vt:lpstr>Political Divisions</vt:lpstr>
      <vt:lpstr>Political parties Undergo Change</vt:lpstr>
      <vt:lpstr>The Dred Scott Decision</vt:lpstr>
      <vt:lpstr>Dred Scott v. Sandford</vt:lpstr>
      <vt:lpstr>The Lincoln-Douglas Debates</vt:lpstr>
      <vt:lpstr>Slide 23</vt:lpstr>
      <vt:lpstr>The Nation Divides</vt:lpstr>
      <vt:lpstr>Raid on Harpers Ferry</vt:lpstr>
      <vt:lpstr>Slide 26</vt:lpstr>
      <vt:lpstr>Slide 27</vt:lpstr>
      <vt:lpstr>Slide 28</vt:lpstr>
      <vt:lpstr>Slide 29</vt:lpstr>
      <vt:lpstr>Election of 1860</vt:lpstr>
      <vt:lpstr>The South Secedes</vt:lpstr>
      <vt:lpstr>Confederate States of America</vt:lpstr>
      <vt:lpstr>Lincoln Takes Office</vt:lpstr>
      <vt:lpstr>Slide 34</vt:lpstr>
      <vt:lpstr>Slide 35</vt:lpstr>
    </vt:vector>
  </TitlesOfParts>
  <Company>Coweta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17</dc:title>
  <dc:creator>dprice</dc:creator>
  <cp:lastModifiedBy>Local User</cp:lastModifiedBy>
  <cp:revision>230</cp:revision>
  <dcterms:created xsi:type="dcterms:W3CDTF">2007-03-26T16:02:24Z</dcterms:created>
  <dcterms:modified xsi:type="dcterms:W3CDTF">2013-05-01T20:34:50Z</dcterms:modified>
</cp:coreProperties>
</file>